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7" r:id="rId1"/>
  </p:sldMasterIdLst>
  <p:sldIdLst>
    <p:sldId id="256" r:id="rId2"/>
    <p:sldId id="259" r:id="rId3"/>
    <p:sldId id="290" r:id="rId4"/>
    <p:sldId id="289" r:id="rId5"/>
    <p:sldId id="267" r:id="rId6"/>
    <p:sldId id="260" r:id="rId7"/>
    <p:sldId id="261" r:id="rId8"/>
    <p:sldId id="288" r:id="rId9"/>
    <p:sldId id="300" r:id="rId10"/>
    <p:sldId id="280" r:id="rId11"/>
    <p:sldId id="275" r:id="rId12"/>
    <p:sldId id="281" r:id="rId13"/>
    <p:sldId id="283" r:id="rId14"/>
    <p:sldId id="269" r:id="rId15"/>
    <p:sldId id="262" r:id="rId16"/>
    <p:sldId id="274" r:id="rId17"/>
    <p:sldId id="314" r:id="rId18"/>
    <p:sldId id="263" r:id="rId19"/>
    <p:sldId id="282" r:id="rId20"/>
    <p:sldId id="295" r:id="rId21"/>
    <p:sldId id="322" r:id="rId22"/>
    <p:sldId id="292" r:id="rId23"/>
    <p:sldId id="298" r:id="rId24"/>
    <p:sldId id="323" r:id="rId25"/>
    <p:sldId id="268" r:id="rId26"/>
    <p:sldId id="319" r:id="rId27"/>
    <p:sldId id="339" r:id="rId28"/>
    <p:sldId id="326" r:id="rId29"/>
    <p:sldId id="338" r:id="rId30"/>
    <p:sldId id="327" r:id="rId31"/>
    <p:sldId id="320" r:id="rId32"/>
    <p:sldId id="329" r:id="rId33"/>
    <p:sldId id="328" r:id="rId34"/>
    <p:sldId id="337" r:id="rId35"/>
    <p:sldId id="279" r:id="rId36"/>
    <p:sldId id="318" r:id="rId37"/>
    <p:sldId id="309" r:id="rId38"/>
    <p:sldId id="310" r:id="rId39"/>
    <p:sldId id="316" r:id="rId40"/>
    <p:sldId id="332" r:id="rId41"/>
    <p:sldId id="330" r:id="rId42"/>
    <p:sldId id="331" r:id="rId43"/>
    <p:sldId id="301" r:id="rId44"/>
    <p:sldId id="311" r:id="rId45"/>
    <p:sldId id="334" r:id="rId46"/>
    <p:sldId id="271" r:id="rId47"/>
    <p:sldId id="270" r:id="rId48"/>
    <p:sldId id="257" r:id="rId49"/>
    <p:sldId id="333" r:id="rId50"/>
    <p:sldId id="258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410" autoAdjust="0"/>
  </p:normalViewPr>
  <p:slideViewPr>
    <p:cSldViewPr snapToGrid="0" snapToObjects="1">
      <p:cViewPr>
        <p:scale>
          <a:sx n="90" d="100"/>
          <a:sy n="90" d="100"/>
        </p:scale>
        <p:origin x="-1632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C71003-D04E-8145-AF4D-A4C5D753BDD1}" type="doc">
      <dgm:prSet loTypeId="urn:microsoft.com/office/officeart/2005/8/layout/cycle2" loCatId="" qsTypeId="urn:microsoft.com/office/officeart/2005/8/quickstyle/simple5" qsCatId="simple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A1603D49-0898-9A4D-8096-7D2B69EF980E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1A1911"/>
              </a:solidFill>
            </a:rPr>
            <a:t>Targeting</a:t>
          </a:r>
          <a:endParaRPr lang="en-US" sz="1800" b="1" dirty="0">
            <a:solidFill>
              <a:srgbClr val="1A1911"/>
            </a:solidFill>
          </a:endParaRPr>
        </a:p>
      </dgm:t>
    </dgm:pt>
    <dgm:pt modelId="{3F9980D2-36CC-B34F-9914-7A9AFDAC9AF9}" type="parTrans" cxnId="{25DDA321-9501-0344-8E69-2C0270A11186}">
      <dgm:prSet/>
      <dgm:spPr/>
      <dgm:t>
        <a:bodyPr/>
        <a:lstStyle/>
        <a:p>
          <a:endParaRPr lang="en-US"/>
        </a:p>
      </dgm:t>
    </dgm:pt>
    <dgm:pt modelId="{7BFA511D-AD15-BC40-A037-737C0663CC79}" type="sibTrans" cxnId="{25DDA321-9501-0344-8E69-2C0270A11186}">
      <dgm:prSet/>
      <dgm:spPr/>
      <dgm:t>
        <a:bodyPr/>
        <a:lstStyle/>
        <a:p>
          <a:endParaRPr lang="en-US"/>
        </a:p>
      </dgm:t>
    </dgm:pt>
    <dgm:pt modelId="{117848D8-B509-F74C-BB2A-19D37435F705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1A1911"/>
              </a:solidFill>
            </a:rPr>
            <a:t>Sustained</a:t>
          </a:r>
        </a:p>
        <a:p>
          <a:r>
            <a:rPr lang="en-US" sz="1800" b="1" dirty="0" smtClean="0">
              <a:solidFill>
                <a:srgbClr val="1A1911"/>
              </a:solidFill>
            </a:rPr>
            <a:t>Release</a:t>
          </a:r>
          <a:endParaRPr lang="en-US" sz="1800" b="1" dirty="0">
            <a:solidFill>
              <a:srgbClr val="1A1911"/>
            </a:solidFill>
          </a:endParaRPr>
        </a:p>
      </dgm:t>
    </dgm:pt>
    <dgm:pt modelId="{67049FED-2048-0341-BC8F-87AAA1CC0871}" type="parTrans" cxnId="{0690AE1D-EEA6-6B41-ADC3-1450729C02D4}">
      <dgm:prSet/>
      <dgm:spPr/>
      <dgm:t>
        <a:bodyPr/>
        <a:lstStyle/>
        <a:p>
          <a:endParaRPr lang="en-US"/>
        </a:p>
      </dgm:t>
    </dgm:pt>
    <dgm:pt modelId="{74C3F72D-EC31-C046-8503-75A2AD452766}" type="sibTrans" cxnId="{0690AE1D-EEA6-6B41-ADC3-1450729C02D4}">
      <dgm:prSet/>
      <dgm:spPr/>
      <dgm:t>
        <a:bodyPr/>
        <a:lstStyle/>
        <a:p>
          <a:endParaRPr lang="en-US"/>
        </a:p>
      </dgm:t>
    </dgm:pt>
    <dgm:pt modelId="{D75449F4-089F-E042-9464-3E57767A1CB8}">
      <dgm:prSet phldrT="[Text]"/>
      <dgm:spPr/>
      <dgm:t>
        <a:bodyPr/>
        <a:lstStyle/>
        <a:p>
          <a:r>
            <a:rPr lang="en-US" b="1" dirty="0" smtClean="0">
              <a:solidFill>
                <a:srgbClr val="1A1911"/>
              </a:solidFill>
            </a:rPr>
            <a:t>Bioavailability</a:t>
          </a:r>
          <a:endParaRPr lang="en-US" b="1" dirty="0">
            <a:solidFill>
              <a:srgbClr val="1A1911"/>
            </a:solidFill>
          </a:endParaRPr>
        </a:p>
      </dgm:t>
    </dgm:pt>
    <dgm:pt modelId="{98766D45-1993-2645-84AD-E9CFD7C8EC02}" type="parTrans" cxnId="{4D8381EB-51CD-2D4D-8568-232E687780D0}">
      <dgm:prSet/>
      <dgm:spPr/>
      <dgm:t>
        <a:bodyPr/>
        <a:lstStyle/>
        <a:p>
          <a:endParaRPr lang="en-US"/>
        </a:p>
      </dgm:t>
    </dgm:pt>
    <dgm:pt modelId="{18F7CCFD-881D-544A-967B-4388AB741F09}" type="sibTrans" cxnId="{4D8381EB-51CD-2D4D-8568-232E687780D0}">
      <dgm:prSet/>
      <dgm:spPr/>
      <dgm:t>
        <a:bodyPr/>
        <a:lstStyle/>
        <a:p>
          <a:endParaRPr lang="en-US"/>
        </a:p>
      </dgm:t>
    </dgm:pt>
    <dgm:pt modelId="{30DBA0BE-3425-E240-91DE-7C526CF32196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1A1911"/>
              </a:solidFill>
            </a:rPr>
            <a:t>Toxicity</a:t>
          </a:r>
          <a:endParaRPr lang="en-US" sz="1800" b="1" dirty="0">
            <a:solidFill>
              <a:srgbClr val="1A1911"/>
            </a:solidFill>
          </a:endParaRPr>
        </a:p>
      </dgm:t>
    </dgm:pt>
    <dgm:pt modelId="{1ADA4D3E-337E-1340-B6DD-16DB8C1080B0}" type="parTrans" cxnId="{7A2F82A3-24B2-5945-966B-DCE0E8A71352}">
      <dgm:prSet/>
      <dgm:spPr/>
      <dgm:t>
        <a:bodyPr/>
        <a:lstStyle/>
        <a:p>
          <a:endParaRPr lang="en-US"/>
        </a:p>
      </dgm:t>
    </dgm:pt>
    <dgm:pt modelId="{3E6BA123-6025-5440-B3D8-A77A303F53A7}" type="sibTrans" cxnId="{7A2F82A3-24B2-5945-966B-DCE0E8A71352}">
      <dgm:prSet/>
      <dgm:spPr/>
      <dgm:t>
        <a:bodyPr/>
        <a:lstStyle/>
        <a:p>
          <a:endParaRPr lang="en-US"/>
        </a:p>
      </dgm:t>
    </dgm:pt>
    <dgm:pt modelId="{982203D4-C399-644E-BB24-B376F106A13D}">
      <dgm:prSet phldrT="[Text]" custT="1"/>
      <dgm:spPr/>
      <dgm:t>
        <a:bodyPr/>
        <a:lstStyle/>
        <a:p>
          <a:r>
            <a:rPr lang="en-US" sz="1800" b="1" dirty="0" err="1" smtClean="0">
              <a:solidFill>
                <a:srgbClr val="1A1911"/>
              </a:solidFill>
            </a:rPr>
            <a:t>Loadind</a:t>
          </a:r>
          <a:endParaRPr lang="en-US" sz="1800" b="1" dirty="0">
            <a:solidFill>
              <a:srgbClr val="1A1911"/>
            </a:solidFill>
          </a:endParaRPr>
        </a:p>
      </dgm:t>
    </dgm:pt>
    <dgm:pt modelId="{9A951365-53B2-664A-8E56-E588360E5693}" type="sibTrans" cxnId="{72CC9F43-2908-4E4A-BB3B-C46D609D3852}">
      <dgm:prSet/>
      <dgm:spPr/>
      <dgm:t>
        <a:bodyPr/>
        <a:lstStyle/>
        <a:p>
          <a:endParaRPr lang="en-US"/>
        </a:p>
      </dgm:t>
    </dgm:pt>
    <dgm:pt modelId="{7058A298-F322-BA44-B270-87F357F4D4EB}" type="parTrans" cxnId="{72CC9F43-2908-4E4A-BB3B-C46D609D3852}">
      <dgm:prSet/>
      <dgm:spPr/>
      <dgm:t>
        <a:bodyPr/>
        <a:lstStyle/>
        <a:p>
          <a:endParaRPr lang="en-US"/>
        </a:p>
      </dgm:t>
    </dgm:pt>
    <dgm:pt modelId="{93DA526D-B52D-9242-8DC8-3FC0AA91CEC1}" type="pres">
      <dgm:prSet presAssocID="{36C71003-D04E-8145-AF4D-A4C5D753BDD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822FB1-F59F-0A4D-AC1A-A6653736B2BF}" type="pres">
      <dgm:prSet presAssocID="{982203D4-C399-644E-BB24-B376F106A13D}" presName="node" presStyleLbl="node1" presStyleIdx="0" presStyleCnt="5" custScaleX="106449" custScaleY="100021">
        <dgm:presLayoutVars>
          <dgm:bulletEnabled val="1"/>
        </dgm:presLayoutVars>
      </dgm:prSet>
      <dgm:spPr>
        <a:prstGeom prst="flowChartConnector">
          <a:avLst/>
        </a:prstGeom>
      </dgm:spPr>
      <dgm:t>
        <a:bodyPr/>
        <a:lstStyle/>
        <a:p>
          <a:endParaRPr lang="en-US"/>
        </a:p>
      </dgm:t>
    </dgm:pt>
    <dgm:pt modelId="{4B6B286A-01A5-FB4F-9725-886A6FBA6595}" type="pres">
      <dgm:prSet presAssocID="{9A951365-53B2-664A-8E56-E588360E5693}" presName="sibTrans" presStyleLbl="sibTrans2D1" presStyleIdx="0" presStyleCnt="5"/>
      <dgm:spPr/>
      <dgm:t>
        <a:bodyPr/>
        <a:lstStyle/>
        <a:p>
          <a:endParaRPr lang="en-US"/>
        </a:p>
      </dgm:t>
    </dgm:pt>
    <dgm:pt modelId="{986179E7-1EE0-024D-9F0A-3A09F11C08C4}" type="pres">
      <dgm:prSet presAssocID="{9A951365-53B2-664A-8E56-E588360E5693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5FAD1D85-0CB7-0A45-AD77-8938D372A558}" type="pres">
      <dgm:prSet presAssocID="{A1603D49-0898-9A4D-8096-7D2B69EF980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4DB188-E768-8247-B1E8-D554F433E0AA}" type="pres">
      <dgm:prSet presAssocID="{7BFA511D-AD15-BC40-A037-737C0663CC79}" presName="sibTrans" presStyleLbl="sibTrans2D1" presStyleIdx="1" presStyleCnt="5"/>
      <dgm:spPr/>
      <dgm:t>
        <a:bodyPr/>
        <a:lstStyle/>
        <a:p>
          <a:endParaRPr lang="en-US"/>
        </a:p>
      </dgm:t>
    </dgm:pt>
    <dgm:pt modelId="{D08E0318-2332-584C-B9B9-5AC5E0E0B969}" type="pres">
      <dgm:prSet presAssocID="{7BFA511D-AD15-BC40-A037-737C0663CC79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CD55784E-D8F1-EF4F-9206-21189FFDFFA3}" type="pres">
      <dgm:prSet presAssocID="{117848D8-B509-F74C-BB2A-19D37435F70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D4A7F6-B2A9-2D4A-9D50-D7605017AA1B}" type="pres">
      <dgm:prSet presAssocID="{74C3F72D-EC31-C046-8503-75A2AD452766}" presName="sibTrans" presStyleLbl="sibTrans2D1" presStyleIdx="2" presStyleCnt="5"/>
      <dgm:spPr/>
      <dgm:t>
        <a:bodyPr/>
        <a:lstStyle/>
        <a:p>
          <a:endParaRPr lang="en-US"/>
        </a:p>
      </dgm:t>
    </dgm:pt>
    <dgm:pt modelId="{16F2E8C7-5E48-104B-B342-FF5B70C500CB}" type="pres">
      <dgm:prSet presAssocID="{74C3F72D-EC31-C046-8503-75A2AD452766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962D574C-AB34-5744-9A38-C29B83FC0044}" type="pres">
      <dgm:prSet presAssocID="{D75449F4-089F-E042-9464-3E57767A1CB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3DADC9-C9D4-0047-ABDF-CFD5435952DC}" type="pres">
      <dgm:prSet presAssocID="{18F7CCFD-881D-544A-967B-4388AB741F09}" presName="sibTrans" presStyleLbl="sibTrans2D1" presStyleIdx="3" presStyleCnt="5"/>
      <dgm:spPr/>
      <dgm:t>
        <a:bodyPr/>
        <a:lstStyle/>
        <a:p>
          <a:endParaRPr lang="en-US"/>
        </a:p>
      </dgm:t>
    </dgm:pt>
    <dgm:pt modelId="{9A5EED88-143A-5042-9DAA-6D39114CB446}" type="pres">
      <dgm:prSet presAssocID="{18F7CCFD-881D-544A-967B-4388AB741F09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6E4D7D1D-BA31-3F4F-8C55-2D00FC42F76B}" type="pres">
      <dgm:prSet presAssocID="{30DBA0BE-3425-E240-91DE-7C526CF3219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DDE594-0A42-FB4A-AAD0-2C5E3552FEA1}" type="pres">
      <dgm:prSet presAssocID="{3E6BA123-6025-5440-B3D8-A77A303F53A7}" presName="sibTrans" presStyleLbl="sibTrans2D1" presStyleIdx="4" presStyleCnt="5"/>
      <dgm:spPr/>
      <dgm:t>
        <a:bodyPr/>
        <a:lstStyle/>
        <a:p>
          <a:endParaRPr lang="en-US"/>
        </a:p>
      </dgm:t>
    </dgm:pt>
    <dgm:pt modelId="{7E59F709-0330-154D-AAA8-AB623321A0DC}" type="pres">
      <dgm:prSet presAssocID="{3E6BA123-6025-5440-B3D8-A77A303F53A7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25BDE122-1E73-2A42-AF88-EDA840838FAA}" type="presOf" srcId="{30DBA0BE-3425-E240-91DE-7C526CF32196}" destId="{6E4D7D1D-BA31-3F4F-8C55-2D00FC42F76B}" srcOrd="0" destOrd="0" presId="urn:microsoft.com/office/officeart/2005/8/layout/cycle2"/>
    <dgm:cxn modelId="{710DA59B-927A-3B41-B91C-C9BD55C98B57}" type="presOf" srcId="{A1603D49-0898-9A4D-8096-7D2B69EF980E}" destId="{5FAD1D85-0CB7-0A45-AD77-8938D372A558}" srcOrd="0" destOrd="0" presId="urn:microsoft.com/office/officeart/2005/8/layout/cycle2"/>
    <dgm:cxn modelId="{8FF75E87-96D7-1F40-8267-6CC906D3A918}" type="presOf" srcId="{982203D4-C399-644E-BB24-B376F106A13D}" destId="{AA822FB1-F59F-0A4D-AC1A-A6653736B2BF}" srcOrd="0" destOrd="0" presId="urn:microsoft.com/office/officeart/2005/8/layout/cycle2"/>
    <dgm:cxn modelId="{A3DB9B39-70D5-FA49-A957-CD8D12855091}" type="presOf" srcId="{7BFA511D-AD15-BC40-A037-737C0663CC79}" destId="{364DB188-E768-8247-B1E8-D554F433E0AA}" srcOrd="0" destOrd="0" presId="urn:microsoft.com/office/officeart/2005/8/layout/cycle2"/>
    <dgm:cxn modelId="{509D72A4-7F23-8940-90F8-D70321207DE7}" type="presOf" srcId="{D75449F4-089F-E042-9464-3E57767A1CB8}" destId="{962D574C-AB34-5744-9A38-C29B83FC0044}" srcOrd="0" destOrd="0" presId="urn:microsoft.com/office/officeart/2005/8/layout/cycle2"/>
    <dgm:cxn modelId="{D6EEB6BC-A58C-8145-8B9B-16044031AABD}" type="presOf" srcId="{36C71003-D04E-8145-AF4D-A4C5D753BDD1}" destId="{93DA526D-B52D-9242-8DC8-3FC0AA91CEC1}" srcOrd="0" destOrd="0" presId="urn:microsoft.com/office/officeart/2005/8/layout/cycle2"/>
    <dgm:cxn modelId="{1B34EF71-6C10-A248-A42D-2F549D4AD5E1}" type="presOf" srcId="{3E6BA123-6025-5440-B3D8-A77A303F53A7}" destId="{7E59F709-0330-154D-AAA8-AB623321A0DC}" srcOrd="1" destOrd="0" presId="urn:microsoft.com/office/officeart/2005/8/layout/cycle2"/>
    <dgm:cxn modelId="{4D8381EB-51CD-2D4D-8568-232E687780D0}" srcId="{36C71003-D04E-8145-AF4D-A4C5D753BDD1}" destId="{D75449F4-089F-E042-9464-3E57767A1CB8}" srcOrd="3" destOrd="0" parTransId="{98766D45-1993-2645-84AD-E9CFD7C8EC02}" sibTransId="{18F7CCFD-881D-544A-967B-4388AB741F09}"/>
    <dgm:cxn modelId="{8080BE84-E1CA-C349-99DE-1932161ABCAA}" type="presOf" srcId="{3E6BA123-6025-5440-B3D8-A77A303F53A7}" destId="{89DDE594-0A42-FB4A-AAD0-2C5E3552FEA1}" srcOrd="0" destOrd="0" presId="urn:microsoft.com/office/officeart/2005/8/layout/cycle2"/>
    <dgm:cxn modelId="{F68FE619-357D-FE4B-94FD-19B8642F4A88}" type="presOf" srcId="{74C3F72D-EC31-C046-8503-75A2AD452766}" destId="{B7D4A7F6-B2A9-2D4A-9D50-D7605017AA1B}" srcOrd="0" destOrd="0" presId="urn:microsoft.com/office/officeart/2005/8/layout/cycle2"/>
    <dgm:cxn modelId="{7A2F82A3-24B2-5945-966B-DCE0E8A71352}" srcId="{36C71003-D04E-8145-AF4D-A4C5D753BDD1}" destId="{30DBA0BE-3425-E240-91DE-7C526CF32196}" srcOrd="4" destOrd="0" parTransId="{1ADA4D3E-337E-1340-B6DD-16DB8C1080B0}" sibTransId="{3E6BA123-6025-5440-B3D8-A77A303F53A7}"/>
    <dgm:cxn modelId="{0A4950BE-61C8-484D-ABB5-01DC32EB629E}" type="presOf" srcId="{9A951365-53B2-664A-8E56-E588360E5693}" destId="{986179E7-1EE0-024D-9F0A-3A09F11C08C4}" srcOrd="1" destOrd="0" presId="urn:microsoft.com/office/officeart/2005/8/layout/cycle2"/>
    <dgm:cxn modelId="{85D88DA6-497B-C14E-BC67-ECB20CA3C72A}" type="presOf" srcId="{18F7CCFD-881D-544A-967B-4388AB741F09}" destId="{9A5EED88-143A-5042-9DAA-6D39114CB446}" srcOrd="1" destOrd="0" presId="urn:microsoft.com/office/officeart/2005/8/layout/cycle2"/>
    <dgm:cxn modelId="{A9218DA1-9668-FD46-9EA5-C52C78905AFF}" type="presOf" srcId="{117848D8-B509-F74C-BB2A-19D37435F705}" destId="{CD55784E-D8F1-EF4F-9206-21189FFDFFA3}" srcOrd="0" destOrd="0" presId="urn:microsoft.com/office/officeart/2005/8/layout/cycle2"/>
    <dgm:cxn modelId="{25DDA321-9501-0344-8E69-2C0270A11186}" srcId="{36C71003-D04E-8145-AF4D-A4C5D753BDD1}" destId="{A1603D49-0898-9A4D-8096-7D2B69EF980E}" srcOrd="1" destOrd="0" parTransId="{3F9980D2-36CC-B34F-9914-7A9AFDAC9AF9}" sibTransId="{7BFA511D-AD15-BC40-A037-737C0663CC79}"/>
    <dgm:cxn modelId="{0690AE1D-EEA6-6B41-ADC3-1450729C02D4}" srcId="{36C71003-D04E-8145-AF4D-A4C5D753BDD1}" destId="{117848D8-B509-F74C-BB2A-19D37435F705}" srcOrd="2" destOrd="0" parTransId="{67049FED-2048-0341-BC8F-87AAA1CC0871}" sibTransId="{74C3F72D-EC31-C046-8503-75A2AD452766}"/>
    <dgm:cxn modelId="{14209DD3-7326-9143-AC11-37769A2A34F7}" type="presOf" srcId="{9A951365-53B2-664A-8E56-E588360E5693}" destId="{4B6B286A-01A5-FB4F-9725-886A6FBA6595}" srcOrd="0" destOrd="0" presId="urn:microsoft.com/office/officeart/2005/8/layout/cycle2"/>
    <dgm:cxn modelId="{FC69259F-9618-F74B-9F65-911EAFB49935}" type="presOf" srcId="{18F7CCFD-881D-544A-967B-4388AB741F09}" destId="{733DADC9-C9D4-0047-ABDF-CFD5435952DC}" srcOrd="0" destOrd="0" presId="urn:microsoft.com/office/officeart/2005/8/layout/cycle2"/>
    <dgm:cxn modelId="{D47EEBF0-EE5F-1740-93C2-52F77DBC5C86}" type="presOf" srcId="{7BFA511D-AD15-BC40-A037-737C0663CC79}" destId="{D08E0318-2332-584C-B9B9-5AC5E0E0B969}" srcOrd="1" destOrd="0" presId="urn:microsoft.com/office/officeart/2005/8/layout/cycle2"/>
    <dgm:cxn modelId="{72CC9F43-2908-4E4A-BB3B-C46D609D3852}" srcId="{36C71003-D04E-8145-AF4D-A4C5D753BDD1}" destId="{982203D4-C399-644E-BB24-B376F106A13D}" srcOrd="0" destOrd="0" parTransId="{7058A298-F322-BA44-B270-87F357F4D4EB}" sibTransId="{9A951365-53B2-664A-8E56-E588360E5693}"/>
    <dgm:cxn modelId="{18EE22FB-8AB9-FE46-94D5-FA53B84E19DB}" type="presOf" srcId="{74C3F72D-EC31-C046-8503-75A2AD452766}" destId="{16F2E8C7-5E48-104B-B342-FF5B70C500CB}" srcOrd="1" destOrd="0" presId="urn:microsoft.com/office/officeart/2005/8/layout/cycle2"/>
    <dgm:cxn modelId="{0758B3EE-8EEB-9A48-B8A9-2E26DFFBFC32}" type="presParOf" srcId="{93DA526D-B52D-9242-8DC8-3FC0AA91CEC1}" destId="{AA822FB1-F59F-0A4D-AC1A-A6653736B2BF}" srcOrd="0" destOrd="0" presId="urn:microsoft.com/office/officeart/2005/8/layout/cycle2"/>
    <dgm:cxn modelId="{3E9EC6C9-225B-5346-AC30-24049A364A7C}" type="presParOf" srcId="{93DA526D-B52D-9242-8DC8-3FC0AA91CEC1}" destId="{4B6B286A-01A5-FB4F-9725-886A6FBA6595}" srcOrd="1" destOrd="0" presId="urn:microsoft.com/office/officeart/2005/8/layout/cycle2"/>
    <dgm:cxn modelId="{65B7B4CA-4BF6-E642-975F-2F05AD535CB2}" type="presParOf" srcId="{4B6B286A-01A5-FB4F-9725-886A6FBA6595}" destId="{986179E7-1EE0-024D-9F0A-3A09F11C08C4}" srcOrd="0" destOrd="0" presId="urn:microsoft.com/office/officeart/2005/8/layout/cycle2"/>
    <dgm:cxn modelId="{02E2411E-F941-174D-926A-966B174E57AB}" type="presParOf" srcId="{93DA526D-B52D-9242-8DC8-3FC0AA91CEC1}" destId="{5FAD1D85-0CB7-0A45-AD77-8938D372A558}" srcOrd="2" destOrd="0" presId="urn:microsoft.com/office/officeart/2005/8/layout/cycle2"/>
    <dgm:cxn modelId="{7933C229-8DEA-7848-8734-C2930EEC3C92}" type="presParOf" srcId="{93DA526D-B52D-9242-8DC8-3FC0AA91CEC1}" destId="{364DB188-E768-8247-B1E8-D554F433E0AA}" srcOrd="3" destOrd="0" presId="urn:microsoft.com/office/officeart/2005/8/layout/cycle2"/>
    <dgm:cxn modelId="{B1422EB0-1A45-FB46-B6C4-F27BDFC5C65C}" type="presParOf" srcId="{364DB188-E768-8247-B1E8-D554F433E0AA}" destId="{D08E0318-2332-584C-B9B9-5AC5E0E0B969}" srcOrd="0" destOrd="0" presId="urn:microsoft.com/office/officeart/2005/8/layout/cycle2"/>
    <dgm:cxn modelId="{1F9D5842-FBD7-BE4E-B6E4-4D0968883633}" type="presParOf" srcId="{93DA526D-B52D-9242-8DC8-3FC0AA91CEC1}" destId="{CD55784E-D8F1-EF4F-9206-21189FFDFFA3}" srcOrd="4" destOrd="0" presId="urn:microsoft.com/office/officeart/2005/8/layout/cycle2"/>
    <dgm:cxn modelId="{78BF71BF-FFBD-4B49-8A52-2444B2AE170A}" type="presParOf" srcId="{93DA526D-B52D-9242-8DC8-3FC0AA91CEC1}" destId="{B7D4A7F6-B2A9-2D4A-9D50-D7605017AA1B}" srcOrd="5" destOrd="0" presId="urn:microsoft.com/office/officeart/2005/8/layout/cycle2"/>
    <dgm:cxn modelId="{D7DAF9BB-8DDF-1A48-BFA7-68650913BFF7}" type="presParOf" srcId="{B7D4A7F6-B2A9-2D4A-9D50-D7605017AA1B}" destId="{16F2E8C7-5E48-104B-B342-FF5B70C500CB}" srcOrd="0" destOrd="0" presId="urn:microsoft.com/office/officeart/2005/8/layout/cycle2"/>
    <dgm:cxn modelId="{B796F4D8-BBAE-094C-B217-377EA470DA45}" type="presParOf" srcId="{93DA526D-B52D-9242-8DC8-3FC0AA91CEC1}" destId="{962D574C-AB34-5744-9A38-C29B83FC0044}" srcOrd="6" destOrd="0" presId="urn:microsoft.com/office/officeart/2005/8/layout/cycle2"/>
    <dgm:cxn modelId="{9AC6F67C-3539-CC4F-A744-1AD50BCE6422}" type="presParOf" srcId="{93DA526D-B52D-9242-8DC8-3FC0AA91CEC1}" destId="{733DADC9-C9D4-0047-ABDF-CFD5435952DC}" srcOrd="7" destOrd="0" presId="urn:microsoft.com/office/officeart/2005/8/layout/cycle2"/>
    <dgm:cxn modelId="{A178CAF6-904E-D444-B7D9-CAFEAFDDE371}" type="presParOf" srcId="{733DADC9-C9D4-0047-ABDF-CFD5435952DC}" destId="{9A5EED88-143A-5042-9DAA-6D39114CB446}" srcOrd="0" destOrd="0" presId="urn:microsoft.com/office/officeart/2005/8/layout/cycle2"/>
    <dgm:cxn modelId="{EBB59273-CE83-A64A-B164-B7FEFAE11E47}" type="presParOf" srcId="{93DA526D-B52D-9242-8DC8-3FC0AA91CEC1}" destId="{6E4D7D1D-BA31-3F4F-8C55-2D00FC42F76B}" srcOrd="8" destOrd="0" presId="urn:microsoft.com/office/officeart/2005/8/layout/cycle2"/>
    <dgm:cxn modelId="{15E5D176-572B-B04E-AF53-5CAF94527446}" type="presParOf" srcId="{93DA526D-B52D-9242-8DC8-3FC0AA91CEC1}" destId="{89DDE594-0A42-FB4A-AAD0-2C5E3552FEA1}" srcOrd="9" destOrd="0" presId="urn:microsoft.com/office/officeart/2005/8/layout/cycle2"/>
    <dgm:cxn modelId="{C41873AD-400E-CC4C-819A-7AD4C227B885}" type="presParOf" srcId="{89DDE594-0A42-FB4A-AAD0-2C5E3552FEA1}" destId="{7E59F709-0330-154D-AAA8-AB623321A0D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22FB1-F59F-0A4D-AC1A-A6653736B2BF}">
      <dsp:nvSpPr>
        <dsp:cNvPr id="0" name=""/>
        <dsp:cNvSpPr/>
      </dsp:nvSpPr>
      <dsp:spPr>
        <a:xfrm>
          <a:off x="3490912" y="0"/>
          <a:ext cx="1645761" cy="1546381"/>
        </a:xfrm>
        <a:prstGeom prst="flowChartConnector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rgbClr val="1A1911"/>
              </a:solidFill>
            </a:rPr>
            <a:t>Loadind</a:t>
          </a:r>
          <a:endParaRPr lang="en-US" sz="1800" b="1" kern="1200" dirty="0">
            <a:solidFill>
              <a:srgbClr val="1A1911"/>
            </a:solidFill>
          </a:endParaRPr>
        </a:p>
      </dsp:txBody>
      <dsp:txXfrm>
        <a:off x="3731928" y="226462"/>
        <a:ext cx="1163729" cy="1093457"/>
      </dsp:txXfrm>
    </dsp:sp>
    <dsp:sp modelId="{4B6B286A-01A5-FB4F-9725-886A6FBA6595}">
      <dsp:nvSpPr>
        <dsp:cNvPr id="0" name=""/>
        <dsp:cNvSpPr/>
      </dsp:nvSpPr>
      <dsp:spPr>
        <a:xfrm rot="2160000">
          <a:off x="5059731" y="1197796"/>
          <a:ext cx="395148" cy="52179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5071051" y="1267316"/>
        <a:ext cx="276604" cy="313076"/>
      </dsp:txXfrm>
    </dsp:sp>
    <dsp:sp modelId="{5FAD1D85-0CB7-0A45-AD77-8938D372A558}">
      <dsp:nvSpPr>
        <dsp:cNvPr id="0" name=""/>
        <dsp:cNvSpPr/>
      </dsp:nvSpPr>
      <dsp:spPr>
        <a:xfrm>
          <a:off x="5420304" y="1365728"/>
          <a:ext cx="1546056" cy="1546056"/>
        </a:xfrm>
        <a:prstGeom prst="ellipse">
          <a:avLst/>
        </a:prstGeom>
        <a:gradFill rotWithShape="0">
          <a:gsLst>
            <a:gs pos="0">
              <a:schemeClr val="accent4">
                <a:shade val="50000"/>
                <a:hueOff val="-24915"/>
                <a:satOff val="6002"/>
                <a:lumOff val="1396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50000"/>
                <a:hueOff val="-24915"/>
                <a:satOff val="6002"/>
                <a:lumOff val="13962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1A1911"/>
              </a:solidFill>
            </a:rPr>
            <a:t>Targeting</a:t>
          </a:r>
          <a:endParaRPr lang="en-US" sz="1800" b="1" kern="1200" dirty="0">
            <a:solidFill>
              <a:srgbClr val="1A1911"/>
            </a:solidFill>
          </a:endParaRPr>
        </a:p>
      </dsp:txBody>
      <dsp:txXfrm>
        <a:off x="5646719" y="1592143"/>
        <a:ext cx="1093226" cy="1093226"/>
      </dsp:txXfrm>
    </dsp:sp>
    <dsp:sp modelId="{364DB188-E768-8247-B1E8-D554F433E0AA}">
      <dsp:nvSpPr>
        <dsp:cNvPr id="0" name=""/>
        <dsp:cNvSpPr/>
      </dsp:nvSpPr>
      <dsp:spPr>
        <a:xfrm rot="6480000">
          <a:off x="5632022" y="2971538"/>
          <a:ext cx="411906" cy="52179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-26437"/>
                <a:satOff val="-69"/>
                <a:lumOff val="838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90000"/>
                <a:hueOff val="-26437"/>
                <a:satOff val="-69"/>
                <a:lumOff val="838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5712901" y="3017135"/>
        <a:ext cx="288334" cy="313076"/>
      </dsp:txXfrm>
    </dsp:sp>
    <dsp:sp modelId="{CD55784E-D8F1-EF4F-9206-21189FFDFFA3}">
      <dsp:nvSpPr>
        <dsp:cNvPr id="0" name=""/>
        <dsp:cNvSpPr/>
      </dsp:nvSpPr>
      <dsp:spPr>
        <a:xfrm>
          <a:off x="4702384" y="3575260"/>
          <a:ext cx="1546056" cy="1546056"/>
        </a:xfrm>
        <a:prstGeom prst="ellipse">
          <a:avLst/>
        </a:prstGeom>
        <a:gradFill rotWithShape="0">
          <a:gsLst>
            <a:gs pos="0">
              <a:schemeClr val="accent4">
                <a:shade val="50000"/>
                <a:hueOff val="-49830"/>
                <a:satOff val="12004"/>
                <a:lumOff val="2792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50000"/>
                <a:hueOff val="-49830"/>
                <a:satOff val="12004"/>
                <a:lumOff val="2792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1A1911"/>
              </a:solidFill>
            </a:rPr>
            <a:t>Sustained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1A1911"/>
              </a:solidFill>
            </a:rPr>
            <a:t>Release</a:t>
          </a:r>
          <a:endParaRPr lang="en-US" sz="1800" b="1" kern="1200" dirty="0">
            <a:solidFill>
              <a:srgbClr val="1A1911"/>
            </a:solidFill>
          </a:endParaRPr>
        </a:p>
      </dsp:txBody>
      <dsp:txXfrm>
        <a:off x="4928799" y="3801675"/>
        <a:ext cx="1093226" cy="1093226"/>
      </dsp:txXfrm>
    </dsp:sp>
    <dsp:sp modelId="{B7D4A7F6-B2A9-2D4A-9D50-D7605017AA1B}">
      <dsp:nvSpPr>
        <dsp:cNvPr id="0" name=""/>
        <dsp:cNvSpPr/>
      </dsp:nvSpPr>
      <dsp:spPr>
        <a:xfrm rot="10800000">
          <a:off x="4119497" y="4087392"/>
          <a:ext cx="411906" cy="52179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-52874"/>
                <a:satOff val="-138"/>
                <a:lumOff val="1677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90000"/>
                <a:hueOff val="-52874"/>
                <a:satOff val="-138"/>
                <a:lumOff val="1677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4243069" y="4191751"/>
        <a:ext cx="288334" cy="313076"/>
      </dsp:txXfrm>
    </dsp:sp>
    <dsp:sp modelId="{962D574C-AB34-5744-9A38-C29B83FC0044}">
      <dsp:nvSpPr>
        <dsp:cNvPr id="0" name=""/>
        <dsp:cNvSpPr/>
      </dsp:nvSpPr>
      <dsp:spPr>
        <a:xfrm>
          <a:off x="2379144" y="3575260"/>
          <a:ext cx="1546056" cy="1546056"/>
        </a:xfrm>
        <a:prstGeom prst="ellipse">
          <a:avLst/>
        </a:prstGeom>
        <a:gradFill rotWithShape="0">
          <a:gsLst>
            <a:gs pos="0">
              <a:schemeClr val="accent4">
                <a:shade val="50000"/>
                <a:hueOff val="-49830"/>
                <a:satOff val="12004"/>
                <a:lumOff val="2792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50000"/>
                <a:hueOff val="-49830"/>
                <a:satOff val="12004"/>
                <a:lumOff val="2792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1A1911"/>
              </a:solidFill>
            </a:rPr>
            <a:t>Bioavailability</a:t>
          </a:r>
          <a:endParaRPr lang="en-US" sz="1400" b="1" kern="1200" dirty="0">
            <a:solidFill>
              <a:srgbClr val="1A1911"/>
            </a:solidFill>
          </a:endParaRPr>
        </a:p>
      </dsp:txBody>
      <dsp:txXfrm>
        <a:off x="2605559" y="3801675"/>
        <a:ext cx="1093226" cy="1093226"/>
      </dsp:txXfrm>
    </dsp:sp>
    <dsp:sp modelId="{733DADC9-C9D4-0047-ABDF-CFD5435952DC}">
      <dsp:nvSpPr>
        <dsp:cNvPr id="0" name=""/>
        <dsp:cNvSpPr/>
      </dsp:nvSpPr>
      <dsp:spPr>
        <a:xfrm rot="15120000">
          <a:off x="2590861" y="2993713"/>
          <a:ext cx="411906" cy="52179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-52874"/>
                <a:satOff val="-138"/>
                <a:lumOff val="1677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90000"/>
                <a:hueOff val="-52874"/>
                <a:satOff val="-138"/>
                <a:lumOff val="1677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2671740" y="3156834"/>
        <a:ext cx="288334" cy="313076"/>
      </dsp:txXfrm>
    </dsp:sp>
    <dsp:sp modelId="{6E4D7D1D-BA31-3F4F-8C55-2D00FC42F76B}">
      <dsp:nvSpPr>
        <dsp:cNvPr id="0" name=""/>
        <dsp:cNvSpPr/>
      </dsp:nvSpPr>
      <dsp:spPr>
        <a:xfrm>
          <a:off x="1661224" y="1365728"/>
          <a:ext cx="1546056" cy="1546056"/>
        </a:xfrm>
        <a:prstGeom prst="ellipse">
          <a:avLst/>
        </a:prstGeom>
        <a:gradFill rotWithShape="0">
          <a:gsLst>
            <a:gs pos="0">
              <a:schemeClr val="accent4">
                <a:shade val="50000"/>
                <a:hueOff val="-24915"/>
                <a:satOff val="6002"/>
                <a:lumOff val="1396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50000"/>
                <a:hueOff val="-24915"/>
                <a:satOff val="6002"/>
                <a:lumOff val="13962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1A1911"/>
              </a:solidFill>
            </a:rPr>
            <a:t>Toxicity</a:t>
          </a:r>
          <a:endParaRPr lang="en-US" sz="1800" b="1" kern="1200" dirty="0">
            <a:solidFill>
              <a:srgbClr val="1A1911"/>
            </a:solidFill>
          </a:endParaRPr>
        </a:p>
      </dsp:txBody>
      <dsp:txXfrm>
        <a:off x="1887639" y="1592143"/>
        <a:ext cx="1093226" cy="1093226"/>
      </dsp:txXfrm>
    </dsp:sp>
    <dsp:sp modelId="{89DDE594-0A42-FB4A-AAD0-2C5E3552FEA1}">
      <dsp:nvSpPr>
        <dsp:cNvPr id="0" name=""/>
        <dsp:cNvSpPr/>
      </dsp:nvSpPr>
      <dsp:spPr>
        <a:xfrm rot="19440000">
          <a:off x="3154610" y="1210943"/>
          <a:ext cx="395148" cy="52179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-26437"/>
                <a:satOff val="-69"/>
                <a:lumOff val="838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90000"/>
                <a:hueOff val="-26437"/>
                <a:satOff val="-69"/>
                <a:lumOff val="838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165930" y="1350141"/>
        <a:ext cx="276604" cy="3130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EABC-D766-4322-8E78-B830FAE35C72}" type="datetime4">
              <a:rPr lang="en-US" smtClean="0"/>
              <a:pPr/>
              <a:t>May 17,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636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1F9E-604E-4343-9F29-EF72E8231CAD}" type="datetime4">
              <a:rPr lang="en-US" smtClean="0"/>
              <a:pPr/>
              <a:t>May 17,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34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E1CE-37F8-4102-8DF9-852A0A51F293}" type="datetime4">
              <a:rPr lang="en-US" smtClean="0"/>
              <a:pPr/>
              <a:t>May 17,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14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17,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42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63BA-01FC-4367-B6F3-ABB2645D55F1}" type="datetime4">
              <a:rPr lang="en-US" smtClean="0"/>
              <a:pPr/>
              <a:t>May 17,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621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C71-EC74-44AF-B27E-FC7DC3C3A61D}" type="datetime4">
              <a:rPr lang="en-US" smtClean="0"/>
              <a:pPr/>
              <a:t>May 17,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53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DA29-3CBE-48EA-92AE-A996835462BA}" type="datetime4">
              <a:rPr lang="en-US" smtClean="0"/>
              <a:pPr/>
              <a:t>May 17, 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20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EC054-3869-4501-B163-1BBFDE8DCE04}" type="datetime4">
              <a:rPr lang="en-US" smtClean="0"/>
              <a:pPr/>
              <a:t>May 17, 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18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D831-56C1-49CF-8EF7-8B9A98402BCD}" type="datetime4">
              <a:rPr lang="en-US" smtClean="0"/>
              <a:pPr/>
              <a:t>May 17, 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7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5615-7F4F-4584-84D5-CC95918C321F}" type="datetime4">
              <a:rPr lang="en-US" smtClean="0"/>
              <a:pPr/>
              <a:t>May 17,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45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A923-9BEE-48CE-9F28-5B525F399BAD}" type="datetime4">
              <a:rPr lang="en-US" smtClean="0"/>
              <a:pPr/>
              <a:t>May 17,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514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0EFEE-2756-4A20-BF2A-63F0A94F99AC}" type="datetime4">
              <a:rPr lang="en-US" smtClean="0"/>
              <a:pPr/>
              <a:t>May 17,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622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n.wikipedia.org/wiki/Dendrimer" TargetMode="External"/><Relationship Id="rId3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usc.es/ciqus/gl/grupos-inv/nanobiomol" TargetMode="External"/><Relationship Id="rId12" Type="http://schemas.openxmlformats.org/officeDocument/2006/relationships/hyperlink" Target="http://www.nano.med.umich.edu/Platforms/Dendrimers-Introduction.html" TargetMode="External"/><Relationship Id="rId13" Type="http://schemas.openxmlformats.org/officeDocument/2006/relationships/hyperlink" Target="http://www.hindawi.com/journals/jna/2012/740982/fig3/" TargetMode="External"/><Relationship Id="rId1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n.wikipedia.org/wiki/Dendrimer" TargetMode="External"/><Relationship Id="rId3" Type="http://schemas.openxmlformats.org/officeDocument/2006/relationships/hyperlink" Target="https://en.wikipedia.org/wiki/Neutron_capture_therapy_of_cancer" TargetMode="External"/><Relationship Id="rId4" Type="http://schemas.openxmlformats.org/officeDocument/2006/relationships/hyperlink" Target="https://en.wikipedia.org/wiki/Poly(amidoamine)" TargetMode="External"/><Relationship Id="rId5" Type="http://schemas.openxmlformats.org/officeDocument/2006/relationships/hyperlink" Target="http://www.pharmatutor.org/articles/dendrimers-novel-drug-delivery-overview?page=2" TargetMode="External"/><Relationship Id="rId6" Type="http://schemas.openxmlformats.org/officeDocument/2006/relationships/hyperlink" Target="http://www.starpharma.com/technology/how_are_dendrimers_made_" TargetMode="External"/><Relationship Id="rId7" Type="http://schemas.openxmlformats.org/officeDocument/2006/relationships/hyperlink" Target="http://bme240.eng.uci.edu/students/09s/crapier/DENDRIMER%20PG%201.html" TargetMode="External"/><Relationship Id="rId8" Type="http://schemas.openxmlformats.org/officeDocument/2006/relationships/hyperlink" Target="http://www.chem.osakafu-u.ac.jp/ohka/kojima_lab/e_kojima_research2.html" TargetMode="External"/><Relationship Id="rId9" Type="http://schemas.openxmlformats.org/officeDocument/2006/relationships/hyperlink" Target="http://bme240.eng.uci.edu/students/06s/katherjl/" TargetMode="External"/><Relationship Id="rId10" Type="http://schemas.openxmlformats.org/officeDocument/2006/relationships/hyperlink" Target="http://www.ism.u-bordeaux1.fr/spip.php?article428&amp;lang=fr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45" y="0"/>
            <a:ext cx="8766403" cy="68197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88241"/>
            <a:ext cx="7772400" cy="1470025"/>
          </a:xfrm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/>
          <a:lstStyle/>
          <a:p>
            <a:r>
              <a:rPr lang="en-US" b="1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Dendrimers</a:t>
            </a:r>
            <a:r>
              <a:rPr lang="en-US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: </a:t>
            </a:r>
            <a:r>
              <a:rPr lang="el-GR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Δομή, ιδιότητες και εφαρμογές.</a:t>
            </a:r>
            <a:endParaRPr lang="en-US" b="1" i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5387" y="5896416"/>
            <a:ext cx="5239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>
                <a:solidFill>
                  <a:schemeClr val="bg1"/>
                </a:solidFill>
              </a:rPr>
              <a:t>Γλυμενάκη</a:t>
            </a:r>
            <a:r>
              <a:rPr lang="el-GR" b="1" dirty="0">
                <a:solidFill>
                  <a:schemeClr val="bg1"/>
                </a:solidFill>
              </a:rPr>
              <a:t> </a:t>
            </a:r>
            <a:r>
              <a:rPr lang="el-GR" b="1" dirty="0" smtClean="0">
                <a:solidFill>
                  <a:schemeClr val="bg1"/>
                </a:solidFill>
              </a:rPr>
              <a:t>Ελένη, Α.Μ. 896</a:t>
            </a:r>
          </a:p>
          <a:p>
            <a:pPr algn="ctr"/>
            <a:r>
              <a:rPr lang="el-GR" b="1" dirty="0" smtClean="0">
                <a:solidFill>
                  <a:schemeClr val="bg1"/>
                </a:solidFill>
              </a:rPr>
              <a:t>Υπεύθυνος καθηγητής: Αθανάσιος </a:t>
            </a:r>
            <a:r>
              <a:rPr lang="el-GR" b="1" dirty="0" err="1" smtClean="0">
                <a:solidFill>
                  <a:schemeClr val="bg1"/>
                </a:solidFill>
              </a:rPr>
              <a:t>Κουτσολέλος</a:t>
            </a:r>
            <a:endParaRPr lang="el-GR" b="1" dirty="0" smtClean="0">
              <a:solidFill>
                <a:schemeClr val="bg1"/>
              </a:solidFill>
            </a:endParaRPr>
          </a:p>
          <a:p>
            <a:pPr algn="ctr"/>
            <a:r>
              <a:rPr lang="el-GR" b="1" dirty="0" smtClean="0">
                <a:solidFill>
                  <a:schemeClr val="bg1"/>
                </a:solidFill>
              </a:rPr>
              <a:t>17/5/2016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5862" y="151329"/>
            <a:ext cx="80023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Πανεπιστήμιο Κρήτης-Τμήμα Χημείας</a:t>
            </a:r>
          </a:p>
          <a:p>
            <a:pPr algn="ctr"/>
            <a:r>
              <a:rPr lang="el-GR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(ΓΜΠ84</a:t>
            </a:r>
            <a:r>
              <a:rPr lang="el-GR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)</a:t>
            </a:r>
            <a:r>
              <a:rPr lang="el-GR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-</a:t>
            </a:r>
            <a:r>
              <a:rPr lang="el-GR" sz="20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Υπερμοριακή</a:t>
            </a:r>
            <a:r>
              <a:rPr lang="el-GR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Χημεία</a:t>
            </a:r>
          </a:p>
          <a:p>
            <a:pPr algn="ctr"/>
            <a:r>
              <a:rPr lang="el-GR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Εαρινό εξάμηνο: 2015-2016</a:t>
            </a:r>
          </a:p>
          <a:p>
            <a:pPr algn="ctr"/>
            <a:endParaRPr lang="el-GR" sz="2000" dirty="0" smtClean="0">
              <a:solidFill>
                <a:srgbClr val="29211D"/>
              </a:solidFill>
            </a:endParaRPr>
          </a:p>
          <a:p>
            <a:pPr algn="ctr"/>
            <a:endParaRPr lang="el-GR" sz="2000" dirty="0" smtClean="0">
              <a:solidFill>
                <a:srgbClr val="29211D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1329"/>
            <a:ext cx="1000053" cy="1000053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4031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9714"/>
          </a:xfrm>
        </p:spPr>
        <p:txBody>
          <a:bodyPr>
            <a:normAutofit/>
          </a:bodyPr>
          <a:lstStyle/>
          <a:p>
            <a:r>
              <a:rPr lang="el-GR" sz="3200" i="1" dirty="0" smtClean="0">
                <a:solidFill>
                  <a:srgbClr val="1A1911"/>
                </a:solidFill>
              </a:rPr>
              <a:t>Τρόποι σύνθεσης.</a:t>
            </a:r>
            <a:endParaRPr lang="en-US" sz="3200" i="1" dirty="0">
              <a:solidFill>
                <a:srgbClr val="1A191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7607" y="1397000"/>
            <a:ext cx="7939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rgbClr val="1F1D24"/>
                </a:solidFill>
              </a:rPr>
              <a:t>-</a:t>
            </a:r>
            <a:r>
              <a:rPr lang="el-GR" sz="2000" dirty="0" smtClean="0">
                <a:solidFill>
                  <a:srgbClr val="1F1D24"/>
                </a:solidFill>
              </a:rPr>
              <a:t>Υπάρχουν αρκετές μέθοδοι σύνθεσης </a:t>
            </a:r>
            <a:r>
              <a:rPr lang="en-US" sz="2000" dirty="0" err="1" smtClean="0">
                <a:solidFill>
                  <a:srgbClr val="1F1D24"/>
                </a:solidFill>
              </a:rPr>
              <a:t>dendrimers</a:t>
            </a:r>
            <a:r>
              <a:rPr lang="en-US" sz="2000" dirty="0" smtClean="0">
                <a:solidFill>
                  <a:srgbClr val="1F1D24"/>
                </a:solidFill>
              </a:rPr>
              <a:t>, </a:t>
            </a:r>
            <a:r>
              <a:rPr lang="el-GR" sz="2000" dirty="0" smtClean="0">
                <a:solidFill>
                  <a:srgbClr val="1F1D24"/>
                </a:solidFill>
              </a:rPr>
              <a:t>οι δυο κυριότερες είναι</a:t>
            </a:r>
            <a:r>
              <a:rPr lang="en-US" sz="2000" dirty="0">
                <a:solidFill>
                  <a:srgbClr val="1F1D24"/>
                </a:solidFill>
              </a:rPr>
              <a:t>:</a:t>
            </a:r>
            <a:r>
              <a:rPr lang="el-GR" sz="2000" dirty="0" smtClean="0">
                <a:solidFill>
                  <a:srgbClr val="1F1D24"/>
                </a:solidFill>
              </a:rPr>
              <a:t> </a:t>
            </a:r>
            <a:r>
              <a:rPr lang="el-GR" sz="2000" dirty="0">
                <a:solidFill>
                  <a:srgbClr val="1F1D24"/>
                </a:solidFill>
              </a:rPr>
              <a:t> </a:t>
            </a:r>
            <a:r>
              <a:rPr lang="el-GR" sz="2000" dirty="0" smtClean="0">
                <a:solidFill>
                  <a:srgbClr val="1F1D24"/>
                </a:solidFill>
              </a:rPr>
              <a:t>η </a:t>
            </a:r>
            <a:r>
              <a:rPr lang="en-US" sz="2000" dirty="0">
                <a:solidFill>
                  <a:srgbClr val="1F1D24"/>
                </a:solidFill>
              </a:rPr>
              <a:t>c</a:t>
            </a:r>
            <a:r>
              <a:rPr lang="en-US" sz="2000" dirty="0" smtClean="0">
                <a:solidFill>
                  <a:srgbClr val="1F1D24"/>
                </a:solidFill>
              </a:rPr>
              <a:t>onvergent </a:t>
            </a:r>
            <a:r>
              <a:rPr lang="el-GR" sz="2000" dirty="0" smtClean="0">
                <a:solidFill>
                  <a:srgbClr val="1F1D24"/>
                </a:solidFill>
              </a:rPr>
              <a:t>και η </a:t>
            </a:r>
            <a:r>
              <a:rPr lang="en-US" sz="2000" dirty="0" smtClean="0">
                <a:solidFill>
                  <a:srgbClr val="1F1D24"/>
                </a:solidFill>
              </a:rPr>
              <a:t>divergent </a:t>
            </a:r>
            <a:r>
              <a:rPr lang="el-GR" sz="2000" dirty="0" smtClean="0">
                <a:solidFill>
                  <a:srgbClr val="1F1D24"/>
                </a:solidFill>
              </a:rPr>
              <a:t>σύνθεση.</a:t>
            </a:r>
            <a:endParaRPr lang="en-US" sz="2000" dirty="0">
              <a:solidFill>
                <a:srgbClr val="1F1D2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7606" y="5941628"/>
            <a:ext cx="810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smtClean="0">
                <a:solidFill>
                  <a:schemeClr val="tx2">
                    <a:lumMod val="50000"/>
                  </a:schemeClr>
                </a:solidFill>
              </a:rPr>
              <a:t>Divergent </a:t>
            </a:r>
            <a:r>
              <a:rPr lang="el-GR" sz="2000" b="1" u="sng" dirty="0" smtClean="0">
                <a:solidFill>
                  <a:schemeClr val="tx2">
                    <a:lumMod val="50000"/>
                  </a:schemeClr>
                </a:solidFill>
              </a:rPr>
              <a:t>σύνθεση: </a:t>
            </a:r>
          </a:p>
          <a:p>
            <a:pPr algn="just"/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Η εκκίνηση ξεκινάει από τον </a:t>
            </a:r>
            <a:r>
              <a:rPr lang="el-GR" sz="2000" dirty="0" err="1" smtClean="0">
                <a:solidFill>
                  <a:schemeClr val="tx2">
                    <a:lumMod val="50000"/>
                  </a:schemeClr>
                </a:solidFill>
              </a:rPr>
              <a:t>πολυλειτουργικό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 πυρήνα προς την περιφέρεια.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07" y="2358571"/>
            <a:ext cx="7745716" cy="352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41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9505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solidFill>
                  <a:srgbClr val="1A1911"/>
                </a:solidFill>
              </a:rPr>
              <a:t>Divergent </a:t>
            </a:r>
            <a:r>
              <a:rPr lang="el-GR" sz="3200" i="1" dirty="0" smtClean="0">
                <a:solidFill>
                  <a:srgbClr val="1A1911"/>
                </a:solidFill>
              </a:rPr>
              <a:t>σύνθεση</a:t>
            </a:r>
            <a:r>
              <a:rPr lang="en-US" sz="3200" i="1" dirty="0" smtClean="0">
                <a:solidFill>
                  <a:srgbClr val="1A1911"/>
                </a:solidFill>
              </a:rPr>
              <a:t>.</a:t>
            </a:r>
            <a:endParaRPr lang="en-US" sz="3200" i="1" dirty="0">
              <a:solidFill>
                <a:srgbClr val="1A191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32181"/>
            <a:ext cx="8091153" cy="35778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1738" y="5910920"/>
            <a:ext cx="6432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1A1911"/>
                </a:solidFill>
              </a:rPr>
              <a:t>Synthesis to second generation </a:t>
            </a:r>
            <a:r>
              <a:rPr lang="en-US" i="1" dirty="0" err="1" smtClean="0">
                <a:solidFill>
                  <a:srgbClr val="1A1911"/>
                </a:solidFill>
              </a:rPr>
              <a:t>arborol</a:t>
            </a:r>
            <a:r>
              <a:rPr lang="en-US" i="1" dirty="0" smtClean="0">
                <a:solidFill>
                  <a:srgbClr val="1A1911"/>
                </a:solidFill>
              </a:rPr>
              <a:t> (</a:t>
            </a:r>
            <a:r>
              <a:rPr lang="en-US" i="1" dirty="0" err="1" smtClean="0">
                <a:solidFill>
                  <a:srgbClr val="1A1911"/>
                </a:solidFill>
              </a:rPr>
              <a:t>Newkome</a:t>
            </a:r>
            <a:r>
              <a:rPr lang="en-US" i="1" dirty="0" smtClean="0">
                <a:solidFill>
                  <a:srgbClr val="1A1911"/>
                </a:solidFill>
              </a:rPr>
              <a:t> synthesis 1985).</a:t>
            </a:r>
            <a:endParaRPr lang="en-US" i="1" dirty="0">
              <a:solidFill>
                <a:srgbClr val="1A19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4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697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i="1" dirty="0" smtClean="0">
                <a:solidFill>
                  <a:srgbClr val="1A1911"/>
                </a:solidFill>
              </a:rPr>
              <a:t>Τρόποι σύνθεσης .</a:t>
            </a:r>
            <a:endParaRPr lang="en-US" sz="3200" i="1" dirty="0">
              <a:solidFill>
                <a:srgbClr val="1A191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3857" y="5388429"/>
            <a:ext cx="8095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smtClean="0">
                <a:solidFill>
                  <a:srgbClr val="1F1D24"/>
                </a:solidFill>
              </a:rPr>
              <a:t>Convergent </a:t>
            </a:r>
            <a:r>
              <a:rPr lang="el-GR" sz="2000" b="1" u="sng" dirty="0" smtClean="0">
                <a:solidFill>
                  <a:srgbClr val="1F1D24"/>
                </a:solidFill>
              </a:rPr>
              <a:t>σύνθεση:</a:t>
            </a:r>
          </a:p>
          <a:p>
            <a:pPr algn="just"/>
            <a:r>
              <a:rPr lang="el-GR" sz="2000" dirty="0" smtClean="0">
                <a:solidFill>
                  <a:srgbClr val="1F1D24"/>
                </a:solidFill>
              </a:rPr>
              <a:t>Ξεκινά από την επιφάνεια με προσθήκη ομάδων στο εσωτερικό.</a:t>
            </a:r>
            <a:endParaRPr lang="en-US" sz="2000" dirty="0">
              <a:solidFill>
                <a:srgbClr val="1F1D2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71" y="1977571"/>
            <a:ext cx="8385629" cy="275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5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661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1" dirty="0" smtClean="0">
                <a:solidFill>
                  <a:srgbClr val="1A1911"/>
                </a:solidFill>
              </a:rPr>
              <a:t>Convergent </a:t>
            </a:r>
            <a:r>
              <a:rPr lang="en-US" sz="3200" i="1" dirty="0" err="1" smtClean="0">
                <a:solidFill>
                  <a:srgbClr val="1A1911"/>
                </a:solidFill>
              </a:rPr>
              <a:t>Vs</a:t>
            </a:r>
            <a:r>
              <a:rPr lang="en-US" sz="3200" i="1" dirty="0" smtClean="0">
                <a:solidFill>
                  <a:srgbClr val="1A1911"/>
                </a:solidFill>
              </a:rPr>
              <a:t> Divergent method.</a:t>
            </a:r>
            <a:endParaRPr lang="en-US" sz="3200" i="1" dirty="0">
              <a:solidFill>
                <a:srgbClr val="1A191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599" y="1705428"/>
            <a:ext cx="89154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F1D24"/>
                </a:solidFill>
              </a:rPr>
              <a:t>+</a:t>
            </a:r>
            <a:r>
              <a:rPr lang="el-GR" sz="2000" dirty="0" smtClean="0">
                <a:solidFill>
                  <a:srgbClr val="1F1D24"/>
                </a:solidFill>
              </a:rPr>
              <a:t>εύκολος καθαρισμός τελικού </a:t>
            </a:r>
            <a:r>
              <a:rPr lang="el-GR" sz="2000" dirty="0">
                <a:solidFill>
                  <a:srgbClr val="1F1D24"/>
                </a:solidFill>
              </a:rPr>
              <a:t>προϊόντος</a:t>
            </a:r>
            <a:r>
              <a:rPr lang="el-GR" sz="2000" dirty="0" smtClean="0">
                <a:solidFill>
                  <a:srgbClr val="1F1D24"/>
                </a:solidFill>
              </a:rPr>
              <a:t>.               </a:t>
            </a:r>
            <a:r>
              <a:rPr lang="en-US" sz="2000" dirty="0" smtClean="0">
                <a:solidFill>
                  <a:srgbClr val="1F1D24"/>
                </a:solidFill>
              </a:rPr>
              <a:t>+</a:t>
            </a:r>
            <a:r>
              <a:rPr lang="el-GR" sz="2000" dirty="0" smtClean="0">
                <a:solidFill>
                  <a:srgbClr val="1F1D24"/>
                </a:solidFill>
              </a:rPr>
              <a:t>δημιουργία μεγάλων ποσοτήτων </a:t>
            </a:r>
            <a:endParaRPr lang="en-US" sz="2000" dirty="0" smtClean="0">
              <a:solidFill>
                <a:srgbClr val="1F1D24"/>
              </a:solidFill>
            </a:endParaRPr>
          </a:p>
          <a:p>
            <a:r>
              <a:rPr lang="en-US" sz="2000" dirty="0">
                <a:solidFill>
                  <a:srgbClr val="1F1D24"/>
                </a:solidFill>
              </a:rPr>
              <a:t> </a:t>
            </a:r>
            <a:r>
              <a:rPr lang="en-US" sz="2000" dirty="0" smtClean="0">
                <a:solidFill>
                  <a:srgbClr val="1F1D24"/>
                </a:solidFill>
              </a:rPr>
              <a:t>                                                                                          </a:t>
            </a:r>
            <a:r>
              <a:rPr lang="el-GR" sz="2000" dirty="0" err="1" smtClean="0">
                <a:solidFill>
                  <a:srgbClr val="1F1D24"/>
                </a:solidFill>
              </a:rPr>
              <a:t>δενδριμερών</a:t>
            </a:r>
            <a:r>
              <a:rPr lang="el-GR" sz="2000" dirty="0" smtClean="0">
                <a:solidFill>
                  <a:srgbClr val="1F1D24"/>
                </a:solidFill>
              </a:rPr>
              <a:t>. </a:t>
            </a:r>
          </a:p>
          <a:p>
            <a:r>
              <a:rPr lang="en-US" sz="2000" dirty="0">
                <a:solidFill>
                  <a:srgbClr val="1F1D24"/>
                </a:solidFill>
              </a:rPr>
              <a:t>+</a:t>
            </a:r>
            <a:r>
              <a:rPr lang="el-GR" sz="2000" dirty="0" smtClean="0">
                <a:solidFill>
                  <a:srgbClr val="1F1D24"/>
                </a:solidFill>
              </a:rPr>
              <a:t>ελάχιστες δομικές ατέλειες.</a:t>
            </a:r>
            <a:r>
              <a:rPr lang="en-US" sz="2000" dirty="0" smtClean="0">
                <a:solidFill>
                  <a:srgbClr val="1F1D24"/>
                </a:solidFill>
              </a:rPr>
              <a:t>                                      -</a:t>
            </a:r>
            <a:r>
              <a:rPr lang="el-GR" sz="2000" dirty="0" smtClean="0">
                <a:solidFill>
                  <a:srgbClr val="1F1D24"/>
                </a:solidFill>
              </a:rPr>
              <a:t>πλευρικές &amp; ατελείς αντιδράσεις </a:t>
            </a:r>
          </a:p>
          <a:p>
            <a:r>
              <a:rPr lang="el-GR" sz="2000" dirty="0" smtClean="0">
                <a:solidFill>
                  <a:srgbClr val="1F1D24"/>
                </a:solidFill>
              </a:rPr>
              <a:t>-</a:t>
            </a:r>
            <a:r>
              <a:rPr lang="el-GR" sz="2000" dirty="0">
                <a:solidFill>
                  <a:srgbClr val="1F1D24"/>
                </a:solidFill>
              </a:rPr>
              <a:t>όχι σχηματισμός </a:t>
            </a:r>
            <a:r>
              <a:rPr lang="el-GR" sz="2000" dirty="0" err="1">
                <a:solidFill>
                  <a:srgbClr val="1F1D24"/>
                </a:solidFill>
              </a:rPr>
              <a:t>δενδριμερών</a:t>
            </a:r>
            <a:r>
              <a:rPr lang="el-GR" sz="2000" dirty="0">
                <a:solidFill>
                  <a:srgbClr val="1F1D24"/>
                </a:solidFill>
              </a:rPr>
              <a:t> </a:t>
            </a:r>
            <a:r>
              <a:rPr lang="el-GR" sz="2000" dirty="0" smtClean="0">
                <a:solidFill>
                  <a:srgbClr val="1F1D24"/>
                </a:solidFill>
              </a:rPr>
              <a:t>υψηλού </a:t>
            </a:r>
            <a:r>
              <a:rPr lang="en-US" sz="2000" dirty="0" smtClean="0">
                <a:solidFill>
                  <a:srgbClr val="1F1D24"/>
                </a:solidFill>
              </a:rPr>
              <a:t>G.</a:t>
            </a:r>
            <a:r>
              <a:rPr lang="el-GR" sz="2000" dirty="0" smtClean="0">
                <a:solidFill>
                  <a:srgbClr val="1F1D24"/>
                </a:solidFill>
              </a:rPr>
              <a:t>              στις τελικές ομάδες.</a:t>
            </a:r>
          </a:p>
          <a:p>
            <a:r>
              <a:rPr lang="el-GR" sz="2000" dirty="0" smtClean="0">
                <a:solidFill>
                  <a:srgbClr val="1F1D24"/>
                </a:solidFill>
              </a:rPr>
              <a:t>                                                                                          -περίσσεια αντιδραστηρίων.</a:t>
            </a:r>
          </a:p>
          <a:p>
            <a:r>
              <a:rPr lang="el-GR" sz="2000" dirty="0">
                <a:solidFill>
                  <a:srgbClr val="1F1D24"/>
                </a:solidFill>
              </a:rPr>
              <a:t> </a:t>
            </a:r>
            <a:r>
              <a:rPr lang="el-GR" sz="2000" dirty="0" smtClean="0">
                <a:solidFill>
                  <a:srgbClr val="1F1D24"/>
                </a:solidFill>
              </a:rPr>
              <a:t>                                                                                        -δύσκολος καθαρισμός τελικού</a:t>
            </a:r>
            <a:endParaRPr lang="en-US" sz="2000" dirty="0" smtClean="0">
              <a:solidFill>
                <a:srgbClr val="1F1D24"/>
              </a:solidFill>
            </a:endParaRPr>
          </a:p>
          <a:p>
            <a:r>
              <a:rPr lang="en-US" sz="2000" dirty="0">
                <a:solidFill>
                  <a:srgbClr val="1F1D24"/>
                </a:solidFill>
              </a:rPr>
              <a:t> </a:t>
            </a:r>
            <a:r>
              <a:rPr lang="en-US" sz="2000" dirty="0" smtClean="0">
                <a:solidFill>
                  <a:srgbClr val="1F1D24"/>
                </a:solidFill>
              </a:rPr>
              <a:t>                                                                                         </a:t>
            </a:r>
            <a:r>
              <a:rPr lang="el-GR" sz="2000" dirty="0">
                <a:solidFill>
                  <a:srgbClr val="1F1D24"/>
                </a:solidFill>
              </a:rPr>
              <a:t>προϊόντος.</a:t>
            </a:r>
            <a:r>
              <a:rPr lang="el-GR" sz="2000" dirty="0" smtClean="0">
                <a:solidFill>
                  <a:srgbClr val="1F1D24"/>
                </a:solidFill>
              </a:rPr>
              <a:t> </a:t>
            </a:r>
            <a:r>
              <a:rPr lang="en-US" sz="2000" dirty="0" smtClean="0">
                <a:solidFill>
                  <a:srgbClr val="1F1D24"/>
                </a:solidFill>
              </a:rPr>
              <a:t>      </a:t>
            </a:r>
            <a:r>
              <a:rPr lang="el-GR" dirty="0" smtClean="0">
                <a:solidFill>
                  <a:srgbClr val="1F1D24"/>
                </a:solidFill>
              </a:rPr>
              <a:t>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599" y="4898886"/>
            <a:ext cx="8875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/>
              <a:buChar char="•"/>
            </a:pPr>
            <a:r>
              <a:rPr lang="el-GR" sz="2000" dirty="0" smtClean="0">
                <a:solidFill>
                  <a:srgbClr val="1F1D24"/>
                </a:solidFill>
              </a:rPr>
              <a:t>Άλλες συνθετικές προσεγγίσεις περιλαμβάνουν συνδυασμό των δύο μεθόδων, </a:t>
            </a:r>
            <a:endParaRPr lang="en-US" sz="2000" dirty="0" smtClean="0">
              <a:solidFill>
                <a:srgbClr val="1F1D24"/>
              </a:solidFill>
            </a:endParaRPr>
          </a:p>
          <a:p>
            <a:pPr algn="ctr"/>
            <a:r>
              <a:rPr lang="el-GR" sz="2000" dirty="0" smtClean="0">
                <a:solidFill>
                  <a:srgbClr val="1F1D24"/>
                </a:solidFill>
              </a:rPr>
              <a:t>και </a:t>
            </a:r>
            <a:r>
              <a:rPr lang="en-US" sz="2000" dirty="0" smtClean="0">
                <a:solidFill>
                  <a:srgbClr val="1F1D24"/>
                </a:solidFill>
              </a:rPr>
              <a:t>Click chemistry (Diels-Alder).</a:t>
            </a:r>
            <a:endParaRPr lang="en-US" sz="2000" dirty="0">
              <a:solidFill>
                <a:srgbClr val="1F1D24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086429" y="1088571"/>
            <a:ext cx="1179285" cy="616857"/>
          </a:xfrm>
          <a:prstGeom prst="straightConnector1">
            <a:avLst/>
          </a:prstGeom>
          <a:ln>
            <a:solidFill>
              <a:srgbClr val="56285A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</p:cNvCxnSpPr>
          <p:nvPr/>
        </p:nvCxnSpPr>
        <p:spPr>
          <a:xfrm>
            <a:off x="4724400" y="1088571"/>
            <a:ext cx="1280886" cy="61685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300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4523"/>
          </a:xfrm>
        </p:spPr>
        <p:txBody>
          <a:bodyPr>
            <a:normAutofit fontScale="90000"/>
          </a:bodyPr>
          <a:lstStyle/>
          <a:p>
            <a:r>
              <a:rPr lang="el-GR" sz="3200" i="1" dirty="0" smtClean="0">
                <a:solidFill>
                  <a:schemeClr val="bg2">
                    <a:lumMod val="10000"/>
                  </a:schemeClr>
                </a:solidFill>
              </a:rPr>
              <a:t>Χαρακτηρισμός</a:t>
            </a:r>
            <a:r>
              <a:rPr lang="en-US" sz="3200" i="1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8391"/>
            <a:ext cx="9144000" cy="463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22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5791"/>
          </a:xfrm>
        </p:spPr>
        <p:txBody>
          <a:bodyPr>
            <a:normAutofit/>
          </a:bodyPr>
          <a:lstStyle/>
          <a:p>
            <a:r>
              <a:rPr lang="el-GR" sz="3200" i="1" dirty="0" smtClean="0">
                <a:solidFill>
                  <a:srgbClr val="1A1911"/>
                </a:solidFill>
              </a:rPr>
              <a:t>Ιδιότητες</a:t>
            </a:r>
            <a:r>
              <a:rPr lang="el-GR" sz="3200" i="1" dirty="0">
                <a:solidFill>
                  <a:srgbClr val="1A1911"/>
                </a:solidFill>
              </a:rPr>
              <a:t>.</a:t>
            </a:r>
            <a:endParaRPr lang="en-US" sz="3200" i="1" dirty="0">
              <a:solidFill>
                <a:srgbClr val="1A191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000" dirty="0" err="1" smtClean="0">
                <a:solidFill>
                  <a:srgbClr val="1F1D24"/>
                </a:solidFill>
              </a:rPr>
              <a:t>Monodispersity</a:t>
            </a:r>
            <a:r>
              <a:rPr lang="el-GR" sz="2000" dirty="0" smtClean="0">
                <a:solidFill>
                  <a:srgbClr val="1F1D24"/>
                </a:solidFill>
              </a:rPr>
              <a:t>,</a:t>
            </a:r>
          </a:p>
          <a:p>
            <a:pPr algn="just"/>
            <a:r>
              <a:rPr lang="el-GR" sz="2000" dirty="0" err="1" smtClean="0">
                <a:solidFill>
                  <a:srgbClr val="1F1D24"/>
                </a:solidFill>
              </a:rPr>
              <a:t>Νανοσωματίδιο</a:t>
            </a:r>
            <a:r>
              <a:rPr lang="el-GR" sz="2000" dirty="0" smtClean="0">
                <a:solidFill>
                  <a:srgbClr val="1F1D24"/>
                </a:solidFill>
              </a:rPr>
              <a:t>,</a:t>
            </a:r>
            <a:endParaRPr lang="en-US" sz="2000" dirty="0" smtClean="0">
              <a:solidFill>
                <a:srgbClr val="1F1D24"/>
              </a:solidFill>
            </a:endParaRPr>
          </a:p>
          <a:p>
            <a:pPr algn="just"/>
            <a:r>
              <a:rPr lang="el-GR" sz="2000" dirty="0" smtClean="0">
                <a:solidFill>
                  <a:srgbClr val="1F1D24"/>
                </a:solidFill>
              </a:rPr>
              <a:t>Ελεγχόμενο σχήμα &amp; μέγεθος</a:t>
            </a:r>
            <a:r>
              <a:rPr lang="el-GR" sz="2000" dirty="0">
                <a:solidFill>
                  <a:srgbClr val="1F1D24"/>
                </a:solidFill>
              </a:rPr>
              <a:t> </a:t>
            </a:r>
            <a:r>
              <a:rPr lang="el-GR" sz="2000" dirty="0" smtClean="0">
                <a:solidFill>
                  <a:srgbClr val="1F1D24"/>
                </a:solidFill>
              </a:rPr>
              <a:t>πριν από τη σύνθεση,</a:t>
            </a:r>
          </a:p>
          <a:p>
            <a:pPr algn="just"/>
            <a:r>
              <a:rPr lang="en-US" sz="2000" dirty="0" err="1" smtClean="0">
                <a:solidFill>
                  <a:srgbClr val="1F1D24"/>
                </a:solidFill>
              </a:rPr>
              <a:t>Polyvalency</a:t>
            </a:r>
            <a:r>
              <a:rPr lang="en-US" sz="2000" dirty="0" smtClean="0">
                <a:solidFill>
                  <a:srgbClr val="1F1D24"/>
                </a:solidFill>
              </a:rPr>
              <a:t> </a:t>
            </a:r>
            <a:r>
              <a:rPr lang="el-GR" sz="2000" dirty="0">
                <a:solidFill>
                  <a:srgbClr val="1F1D24"/>
                </a:solidFill>
              </a:rPr>
              <a:t>(</a:t>
            </a:r>
            <a:r>
              <a:rPr lang="el-GR" sz="2000" dirty="0" err="1">
                <a:solidFill>
                  <a:srgbClr val="1F1D24"/>
                </a:solidFill>
              </a:rPr>
              <a:t>πολυσθενής,πολυλειτουργική</a:t>
            </a:r>
            <a:r>
              <a:rPr lang="el-GR" sz="2000" dirty="0">
                <a:solidFill>
                  <a:srgbClr val="1F1D24"/>
                </a:solidFill>
              </a:rPr>
              <a:t> δραστική επιφάνεια),</a:t>
            </a:r>
          </a:p>
          <a:p>
            <a:pPr algn="just"/>
            <a:r>
              <a:rPr lang="el-GR" sz="2000" dirty="0" smtClean="0">
                <a:solidFill>
                  <a:srgbClr val="1F1D24"/>
                </a:solidFill>
              </a:rPr>
              <a:t>Διαλυτότητα,</a:t>
            </a:r>
          </a:p>
          <a:p>
            <a:pPr algn="just"/>
            <a:r>
              <a:rPr lang="el-GR" sz="2000" dirty="0" smtClean="0">
                <a:solidFill>
                  <a:srgbClr val="1F1D24"/>
                </a:solidFill>
              </a:rPr>
              <a:t>Θερμική σταθερότητα,</a:t>
            </a:r>
          </a:p>
          <a:p>
            <a:pPr algn="just"/>
            <a:r>
              <a:rPr lang="el-GR" sz="2000" dirty="0" smtClean="0">
                <a:solidFill>
                  <a:srgbClr val="1F1D24"/>
                </a:solidFill>
              </a:rPr>
              <a:t>Χαμηλή </a:t>
            </a:r>
            <a:r>
              <a:rPr lang="el-GR" sz="2000" dirty="0" err="1" smtClean="0">
                <a:solidFill>
                  <a:srgbClr val="1F1D24"/>
                </a:solidFill>
              </a:rPr>
              <a:t>κυτταροτοξικότητα</a:t>
            </a:r>
            <a:r>
              <a:rPr lang="el-GR" sz="2000" dirty="0" smtClean="0">
                <a:solidFill>
                  <a:srgbClr val="1F1D24"/>
                </a:solidFill>
              </a:rPr>
              <a:t>,</a:t>
            </a:r>
          </a:p>
          <a:p>
            <a:pPr algn="just"/>
            <a:r>
              <a:rPr lang="en-US" sz="2000" dirty="0">
                <a:solidFill>
                  <a:srgbClr val="1F1D24"/>
                </a:solidFill>
              </a:rPr>
              <a:t>Host-guest </a:t>
            </a:r>
            <a:r>
              <a:rPr lang="el-GR" sz="2000" dirty="0">
                <a:solidFill>
                  <a:srgbClr val="1F1D24"/>
                </a:solidFill>
              </a:rPr>
              <a:t>αλληλεπιδράσεις</a:t>
            </a:r>
            <a:r>
              <a:rPr lang="en-US" sz="2000" dirty="0">
                <a:solidFill>
                  <a:srgbClr val="1F1D24"/>
                </a:solidFill>
              </a:rPr>
              <a:t> </a:t>
            </a:r>
            <a:r>
              <a:rPr lang="el-GR" sz="2000" dirty="0" err="1" smtClean="0">
                <a:solidFill>
                  <a:srgbClr val="1F1D24"/>
                </a:solidFill>
              </a:rPr>
              <a:t>κ.ά</a:t>
            </a:r>
            <a:endParaRPr lang="en-US" sz="2000" dirty="0">
              <a:solidFill>
                <a:srgbClr val="1F1D24"/>
              </a:solidFill>
            </a:endParaRPr>
          </a:p>
          <a:p>
            <a:endParaRPr lang="el-GR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87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219"/>
          </a:xfrm>
        </p:spPr>
        <p:txBody>
          <a:bodyPr>
            <a:normAutofit/>
          </a:bodyPr>
          <a:lstStyle/>
          <a:p>
            <a:r>
              <a:rPr lang="el-GR" sz="3200" i="1" dirty="0" smtClean="0">
                <a:solidFill>
                  <a:srgbClr val="1F1D24"/>
                </a:solidFill>
              </a:rPr>
              <a:t>Διαμορφώσεις</a:t>
            </a:r>
            <a:r>
              <a:rPr lang="en-US" sz="3200" i="1" dirty="0" smtClean="0">
                <a:solidFill>
                  <a:srgbClr val="1F1D24"/>
                </a:solidFill>
              </a:rPr>
              <a:t> </a:t>
            </a:r>
            <a:r>
              <a:rPr lang="el-GR" sz="3200" i="1" dirty="0" smtClean="0">
                <a:solidFill>
                  <a:srgbClr val="1F1D24"/>
                </a:solidFill>
              </a:rPr>
              <a:t>των </a:t>
            </a:r>
            <a:r>
              <a:rPr lang="en-US" sz="3200" i="1" dirty="0" err="1" smtClean="0">
                <a:solidFill>
                  <a:srgbClr val="1F1D24"/>
                </a:solidFill>
              </a:rPr>
              <a:t>dendrimers</a:t>
            </a:r>
            <a:r>
              <a:rPr lang="el-GR" sz="3200" i="1" dirty="0" smtClean="0">
                <a:solidFill>
                  <a:srgbClr val="1F1D24"/>
                </a:solidFill>
              </a:rPr>
              <a:t>.</a:t>
            </a:r>
            <a:endParaRPr lang="en-US" sz="3200" i="1" dirty="0">
              <a:solidFill>
                <a:srgbClr val="1F1D2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229601" cy="4797579"/>
          </a:xfrm>
        </p:spPr>
        <p:txBody>
          <a:bodyPr>
            <a:normAutofit/>
          </a:bodyPr>
          <a:lstStyle/>
          <a:p>
            <a:pPr algn="just"/>
            <a:r>
              <a:rPr lang="el-GR" sz="2000" dirty="0" smtClean="0">
                <a:solidFill>
                  <a:srgbClr val="1F1D24"/>
                </a:solidFill>
              </a:rPr>
              <a:t>Τα </a:t>
            </a:r>
            <a:r>
              <a:rPr lang="en-US" sz="2000" dirty="0" err="1" smtClean="0">
                <a:solidFill>
                  <a:srgbClr val="1F1D24"/>
                </a:solidFill>
              </a:rPr>
              <a:t>dendrimers</a:t>
            </a:r>
            <a:r>
              <a:rPr lang="en-US" sz="2000" dirty="0" smtClean="0">
                <a:solidFill>
                  <a:srgbClr val="1F1D24"/>
                </a:solidFill>
              </a:rPr>
              <a:t> </a:t>
            </a:r>
            <a:r>
              <a:rPr lang="el-GR" sz="2000" dirty="0" smtClean="0">
                <a:solidFill>
                  <a:srgbClr val="1F1D24"/>
                </a:solidFill>
              </a:rPr>
              <a:t> όπως και οι πρωτεΐνες υιοθετούν διαμορφώσεις </a:t>
            </a:r>
            <a:r>
              <a:rPr lang="en-US" sz="2000" dirty="0" smtClean="0">
                <a:solidFill>
                  <a:srgbClr val="1F1D24"/>
                </a:solidFill>
              </a:rPr>
              <a:t>tight-packed </a:t>
            </a:r>
            <a:r>
              <a:rPr lang="el-GR" sz="2000" dirty="0" smtClean="0">
                <a:solidFill>
                  <a:srgbClr val="1F1D24"/>
                </a:solidFill>
              </a:rPr>
              <a:t>ή εκτεταμένες.</a:t>
            </a:r>
          </a:p>
          <a:p>
            <a:pPr algn="just"/>
            <a:r>
              <a:rPr lang="el-GR" sz="2000" dirty="0" smtClean="0">
                <a:solidFill>
                  <a:srgbClr val="1F1D24"/>
                </a:solidFill>
              </a:rPr>
              <a:t>Αυτό εξαρτάται από: το </a:t>
            </a:r>
            <a:r>
              <a:rPr lang="en-US" sz="2000" dirty="0" smtClean="0">
                <a:solidFill>
                  <a:srgbClr val="1F1D24"/>
                </a:solidFill>
              </a:rPr>
              <a:t>pH, </a:t>
            </a:r>
            <a:r>
              <a:rPr lang="el-GR" sz="2000" dirty="0" smtClean="0">
                <a:solidFill>
                  <a:srgbClr val="1F1D24"/>
                </a:solidFill>
              </a:rPr>
              <a:t>την πολικότητα του διαλύτη, την ιονική ισχύ (άλατα) και τη συγκέντρωση.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3348719"/>
            <a:ext cx="5860144" cy="304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34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40" r="-1520"/>
          <a:stretch/>
        </p:blipFill>
        <p:spPr>
          <a:xfrm>
            <a:off x="793789" y="44931"/>
            <a:ext cx="7514529" cy="6694654"/>
          </a:xfrm>
        </p:spPr>
      </p:pic>
    </p:spTree>
    <p:extLst>
      <p:ext uri="{BB962C8B-B14F-4D97-AF65-F5344CB8AC3E}">
        <p14:creationId xmlns:p14="http://schemas.microsoft.com/office/powerpoint/2010/main" val="1799807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304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solidFill>
                  <a:srgbClr val="1F1D24"/>
                </a:solidFill>
              </a:rPr>
              <a:t>PAMAMs (Poly </a:t>
            </a:r>
            <a:r>
              <a:rPr lang="en-US" sz="3200" i="1" dirty="0" err="1" smtClean="0">
                <a:solidFill>
                  <a:srgbClr val="1F1D24"/>
                </a:solidFill>
              </a:rPr>
              <a:t>amidoamines</a:t>
            </a:r>
            <a:r>
              <a:rPr lang="en-US" sz="3200" i="1" dirty="0">
                <a:solidFill>
                  <a:srgbClr val="1F1D24"/>
                </a:solidFill>
              </a:rPr>
              <a:t>)</a:t>
            </a:r>
            <a:r>
              <a:rPr lang="en-US" sz="3200" i="1" dirty="0" smtClean="0">
                <a:solidFill>
                  <a:srgbClr val="1F1D24"/>
                </a:solidFill>
              </a:rPr>
              <a:t>.</a:t>
            </a:r>
            <a:endParaRPr lang="en-US" sz="3200" i="1" dirty="0">
              <a:solidFill>
                <a:srgbClr val="1F1D2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2343" y="1408384"/>
            <a:ext cx="788851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000" dirty="0" smtClean="0">
                <a:solidFill>
                  <a:srgbClr val="1F1D24"/>
                </a:solidFill>
              </a:rPr>
              <a:t>-1</a:t>
            </a:r>
            <a:r>
              <a:rPr lang="el-GR" sz="2000" baseline="30000" dirty="0" smtClean="0">
                <a:solidFill>
                  <a:srgbClr val="1F1D24"/>
                </a:solidFill>
              </a:rPr>
              <a:t>η</a:t>
            </a:r>
            <a:r>
              <a:rPr lang="el-GR" sz="2000" dirty="0" smtClean="0">
                <a:solidFill>
                  <a:srgbClr val="1F1D24"/>
                </a:solidFill>
              </a:rPr>
              <a:t> σύνθεση το 1985.</a:t>
            </a:r>
          </a:p>
          <a:p>
            <a:pPr algn="just"/>
            <a:r>
              <a:rPr lang="el-GR" sz="2000" dirty="0" smtClean="0">
                <a:solidFill>
                  <a:srgbClr val="1F1D24"/>
                </a:solidFill>
              </a:rPr>
              <a:t>-</a:t>
            </a:r>
            <a:r>
              <a:rPr lang="el-GR" sz="2000" dirty="0">
                <a:solidFill>
                  <a:srgbClr val="1F1D24"/>
                </a:solidFill>
              </a:rPr>
              <a:t>Ε</a:t>
            </a:r>
            <a:r>
              <a:rPr lang="el-GR" sz="2000" dirty="0" smtClean="0">
                <a:solidFill>
                  <a:srgbClr val="1F1D24"/>
                </a:solidFill>
              </a:rPr>
              <a:t>μπορικά διαθέσιμο</a:t>
            </a:r>
            <a:r>
              <a:rPr lang="en-US" sz="2000" dirty="0" smtClean="0">
                <a:solidFill>
                  <a:srgbClr val="1F1D24"/>
                </a:solidFill>
              </a:rPr>
              <a:t>.</a:t>
            </a:r>
            <a:endParaRPr lang="el-GR" sz="2000" dirty="0" smtClean="0">
              <a:solidFill>
                <a:srgbClr val="1F1D24"/>
              </a:solidFill>
            </a:endParaRPr>
          </a:p>
          <a:p>
            <a:pPr algn="just"/>
            <a:r>
              <a:rPr lang="el-GR" sz="2000" dirty="0" smtClean="0">
                <a:solidFill>
                  <a:srgbClr val="1F1D24"/>
                </a:solidFill>
              </a:rPr>
              <a:t>-</a:t>
            </a:r>
            <a:r>
              <a:rPr lang="en-US" sz="2000" dirty="0" smtClean="0">
                <a:solidFill>
                  <a:srgbClr val="1F1D24"/>
                </a:solidFill>
              </a:rPr>
              <a:t>Divergent </a:t>
            </a:r>
            <a:r>
              <a:rPr lang="el-GR" sz="2000" dirty="0" smtClean="0">
                <a:solidFill>
                  <a:srgbClr val="1F1D24"/>
                </a:solidFill>
              </a:rPr>
              <a:t>σύνθεση, ξεκινώντας από </a:t>
            </a:r>
            <a:r>
              <a:rPr lang="en-US" sz="2000" dirty="0" smtClean="0">
                <a:solidFill>
                  <a:srgbClr val="1F1D24"/>
                </a:solidFill>
              </a:rPr>
              <a:t>core </a:t>
            </a:r>
            <a:r>
              <a:rPr lang="el-GR" sz="2000" dirty="0" smtClean="0">
                <a:solidFill>
                  <a:srgbClr val="1F1D24"/>
                </a:solidFill>
              </a:rPr>
              <a:t>με αμμωνία ή </a:t>
            </a:r>
            <a:r>
              <a:rPr lang="el-GR" sz="2000" dirty="0" err="1" smtClean="0">
                <a:solidFill>
                  <a:srgbClr val="1F1D24"/>
                </a:solidFill>
              </a:rPr>
              <a:t>αιθυλενοδιαμίνη</a:t>
            </a:r>
            <a:r>
              <a:rPr lang="en-US" sz="2000" dirty="0" smtClean="0">
                <a:solidFill>
                  <a:srgbClr val="1F1D24"/>
                </a:solidFill>
              </a:rPr>
              <a:t>.</a:t>
            </a:r>
            <a:endParaRPr lang="el-GR" sz="2000" dirty="0" smtClean="0">
              <a:solidFill>
                <a:srgbClr val="1F1D24"/>
              </a:solidFill>
            </a:endParaRPr>
          </a:p>
          <a:p>
            <a:pPr algn="just"/>
            <a:r>
              <a:rPr lang="el-GR" sz="2000" dirty="0" smtClean="0">
                <a:solidFill>
                  <a:srgbClr val="1F1D24"/>
                </a:solidFill>
              </a:rPr>
              <a:t>-</a:t>
            </a:r>
            <a:r>
              <a:rPr lang="en-US" sz="2000" dirty="0" smtClean="0">
                <a:solidFill>
                  <a:srgbClr val="1F1D24"/>
                </a:solidFill>
              </a:rPr>
              <a:t>E</a:t>
            </a:r>
            <a:r>
              <a:rPr lang="el-GR" sz="2000" dirty="0" err="1" smtClean="0">
                <a:solidFill>
                  <a:srgbClr val="1F1D24"/>
                </a:solidFill>
              </a:rPr>
              <a:t>φαρμογή</a:t>
            </a:r>
            <a:r>
              <a:rPr lang="el-GR" sz="2000" dirty="0" smtClean="0">
                <a:solidFill>
                  <a:srgbClr val="1F1D24"/>
                </a:solidFill>
              </a:rPr>
              <a:t> σε </a:t>
            </a:r>
            <a:r>
              <a:rPr lang="en-US" sz="2000" dirty="0">
                <a:solidFill>
                  <a:srgbClr val="1F1D24"/>
                </a:solidFill>
              </a:rPr>
              <a:t>drug delivery </a:t>
            </a:r>
            <a:r>
              <a:rPr lang="el-GR" sz="2000" dirty="0">
                <a:solidFill>
                  <a:srgbClr val="1F1D24"/>
                </a:solidFill>
              </a:rPr>
              <a:t>και </a:t>
            </a:r>
            <a:r>
              <a:rPr lang="en-US" sz="2000" dirty="0">
                <a:solidFill>
                  <a:srgbClr val="1F1D24"/>
                </a:solidFill>
              </a:rPr>
              <a:t>gene </a:t>
            </a:r>
            <a:r>
              <a:rPr lang="en-US" sz="2000" dirty="0" smtClean="0">
                <a:solidFill>
                  <a:srgbClr val="1F1D24"/>
                </a:solidFill>
              </a:rPr>
              <a:t>delivery.</a:t>
            </a:r>
          </a:p>
          <a:p>
            <a:pPr algn="just"/>
            <a:endParaRPr lang="en-US" dirty="0">
              <a:solidFill>
                <a:srgbClr val="1F1D24"/>
              </a:solidFill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773" b="-788"/>
          <a:stretch/>
        </p:blipFill>
        <p:spPr>
          <a:xfrm>
            <a:off x="602343" y="2759260"/>
            <a:ext cx="8229600" cy="3175410"/>
          </a:xfrm>
        </p:spPr>
      </p:pic>
      <p:sp>
        <p:nvSpPr>
          <p:cNvPr id="6" name="Rectangle 5"/>
          <p:cNvSpPr/>
          <p:nvPr/>
        </p:nvSpPr>
        <p:spPr>
          <a:xfrm>
            <a:off x="602343" y="6031251"/>
            <a:ext cx="8345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Fig.1 </a:t>
            </a:r>
            <a:r>
              <a:rPr lang="en-US" dirty="0">
                <a:solidFill>
                  <a:srgbClr val="000000"/>
                </a:solidFill>
              </a:rPr>
              <a:t>PAMAM </a:t>
            </a:r>
            <a:r>
              <a:rPr lang="en-US" dirty="0" err="1">
                <a:solidFill>
                  <a:srgbClr val="000000"/>
                </a:solidFill>
              </a:rPr>
              <a:t>dendrimers</a:t>
            </a:r>
            <a:r>
              <a:rPr lang="en-US" dirty="0">
                <a:solidFill>
                  <a:srgbClr val="000000"/>
                </a:solidFill>
              </a:rPr>
              <a:t> with DAB (</a:t>
            </a:r>
            <a:r>
              <a:rPr lang="en-US" dirty="0" err="1">
                <a:solidFill>
                  <a:srgbClr val="000000"/>
                </a:solidFill>
              </a:rPr>
              <a:t>diaminobutane</a:t>
            </a:r>
            <a:r>
              <a:rPr lang="en-US" dirty="0">
                <a:solidFill>
                  <a:srgbClr val="000000"/>
                </a:solidFill>
              </a:rPr>
              <a:t>) cores and primary amine surface </a:t>
            </a:r>
            <a:r>
              <a:rPr lang="en-US" dirty="0" smtClean="0">
                <a:solidFill>
                  <a:srgbClr val="000000"/>
                </a:solidFill>
              </a:rPr>
              <a:t>groups.</a:t>
            </a:r>
            <a:r>
              <a:rPr lang="el-GR" dirty="0" smtClean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329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291"/>
          </a:xfrm>
        </p:spPr>
        <p:txBody>
          <a:bodyPr>
            <a:normAutofit fontScale="90000"/>
          </a:bodyPr>
          <a:lstStyle/>
          <a:p>
            <a:r>
              <a:rPr lang="en-US" sz="3200" i="1" dirty="0" smtClean="0">
                <a:solidFill>
                  <a:srgbClr val="1F1D24"/>
                </a:solidFill>
              </a:rPr>
              <a:t>Divergent </a:t>
            </a:r>
            <a:r>
              <a:rPr lang="el-GR" sz="3200" i="1" dirty="0" smtClean="0">
                <a:solidFill>
                  <a:srgbClr val="1F1D24"/>
                </a:solidFill>
              </a:rPr>
              <a:t>σύνθεση </a:t>
            </a:r>
            <a:r>
              <a:rPr lang="en-US" sz="3200" i="1" dirty="0" smtClean="0">
                <a:solidFill>
                  <a:srgbClr val="1F1D24"/>
                </a:solidFill>
              </a:rPr>
              <a:t>PAMAM</a:t>
            </a:r>
            <a:r>
              <a:rPr lang="el-GR" sz="3200" i="1" dirty="0" smtClean="0">
                <a:solidFill>
                  <a:srgbClr val="1F1D24"/>
                </a:solidFill>
              </a:rPr>
              <a:t>.</a:t>
            </a:r>
            <a:endParaRPr lang="en-US" sz="3200" i="1" dirty="0">
              <a:solidFill>
                <a:srgbClr val="1F1D24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28278"/>
            <a:ext cx="8357273" cy="513433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 rot="2867868">
            <a:off x="3449034" y="2944224"/>
            <a:ext cx="1322364" cy="1258946"/>
          </a:xfrm>
          <a:prstGeom prst="roundRect">
            <a:avLst/>
          </a:prstGeom>
          <a:solidFill>
            <a:srgbClr val="FFFFFF"/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9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i="1" dirty="0" smtClean="0">
                <a:solidFill>
                  <a:srgbClr val="1A1911"/>
                </a:solidFill>
              </a:rPr>
              <a:t>Δομή παρουσίασης</a:t>
            </a:r>
            <a:r>
              <a:rPr lang="en-US" sz="3200" i="1" dirty="0" smtClean="0">
                <a:solidFill>
                  <a:srgbClr val="1A1911"/>
                </a:solidFill>
              </a:rPr>
              <a:t>.</a:t>
            </a:r>
            <a:endParaRPr lang="en-US" sz="3200" i="1" dirty="0">
              <a:solidFill>
                <a:srgbClr val="1A191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dirty="0" smtClean="0">
                <a:solidFill>
                  <a:schemeClr val="bg2">
                    <a:lumMod val="10000"/>
                  </a:schemeClr>
                </a:solidFill>
              </a:rPr>
              <a:t>Εισαγωγή</a:t>
            </a:r>
          </a:p>
          <a:p>
            <a:r>
              <a:rPr lang="el-GR" dirty="0" smtClean="0">
                <a:solidFill>
                  <a:schemeClr val="bg2">
                    <a:lumMod val="10000"/>
                  </a:schemeClr>
                </a:solidFill>
              </a:rPr>
              <a:t>Ιστορικά στοιχεία</a:t>
            </a:r>
          </a:p>
          <a:p>
            <a:r>
              <a:rPr lang="el-GR" dirty="0" smtClean="0">
                <a:solidFill>
                  <a:schemeClr val="bg2">
                    <a:lumMod val="10000"/>
                  </a:schemeClr>
                </a:solidFill>
              </a:rPr>
              <a:t>Δομή </a:t>
            </a:r>
          </a:p>
          <a:p>
            <a:r>
              <a:rPr lang="el-GR" dirty="0">
                <a:solidFill>
                  <a:schemeClr val="bg2">
                    <a:lumMod val="10000"/>
                  </a:schemeClr>
                </a:solidFill>
              </a:rPr>
              <a:t>Χαρακτηριστικά </a:t>
            </a:r>
            <a:endParaRPr lang="el-GR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l-GR" dirty="0" smtClean="0">
                <a:solidFill>
                  <a:schemeClr val="bg2">
                    <a:lumMod val="10000"/>
                  </a:schemeClr>
                </a:solidFill>
              </a:rPr>
              <a:t>Σύνθεση </a:t>
            </a:r>
          </a:p>
          <a:p>
            <a:r>
              <a:rPr lang="el-GR" dirty="0" smtClean="0">
                <a:solidFill>
                  <a:schemeClr val="bg2">
                    <a:lumMod val="10000"/>
                  </a:schemeClr>
                </a:solidFill>
              </a:rPr>
              <a:t>Χαρακτηρισμός</a:t>
            </a:r>
          </a:p>
          <a:p>
            <a:r>
              <a:rPr lang="el-GR" dirty="0" smtClean="0">
                <a:solidFill>
                  <a:schemeClr val="bg2">
                    <a:lumMod val="10000"/>
                  </a:schemeClr>
                </a:solidFill>
              </a:rPr>
              <a:t>Ιδιότητες </a:t>
            </a:r>
          </a:p>
          <a:p>
            <a:r>
              <a:rPr lang="el-GR" dirty="0" smtClean="0">
                <a:solidFill>
                  <a:schemeClr val="bg2">
                    <a:lumMod val="10000"/>
                  </a:schemeClr>
                </a:solidFill>
              </a:rPr>
              <a:t>Διαμόρφωση των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dendrimers</a:t>
            </a:r>
            <a:endParaRPr lang="el-GR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l-GR" dirty="0" smtClean="0">
                <a:solidFill>
                  <a:schemeClr val="bg2">
                    <a:lumMod val="10000"/>
                  </a:schemeClr>
                </a:solidFill>
              </a:rPr>
              <a:t>Τύποι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dendrimers</a:t>
            </a:r>
            <a:endParaRPr lang="el-GR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l-GR" dirty="0" smtClean="0">
                <a:solidFill>
                  <a:schemeClr val="bg2">
                    <a:lumMod val="10000"/>
                  </a:schemeClr>
                </a:solidFill>
              </a:rPr>
              <a:t>Εφαρμογές </a:t>
            </a: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l-GR" dirty="0" smtClean="0">
                <a:solidFill>
                  <a:schemeClr val="bg2">
                    <a:lumMod val="10000"/>
                  </a:schemeClr>
                </a:solidFill>
              </a:rPr>
              <a:t>Σύνοψη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References</a:t>
            </a:r>
          </a:p>
          <a:p>
            <a:endParaRPr lang="el-GR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133" t="22696" r="12482" b="19304"/>
          <a:stretch/>
        </p:blipFill>
        <p:spPr>
          <a:xfrm>
            <a:off x="4962126" y="2126069"/>
            <a:ext cx="3524883" cy="35529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5258765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95766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solidFill>
                  <a:schemeClr val="tx2">
                    <a:lumMod val="50000"/>
                  </a:schemeClr>
                </a:solidFill>
              </a:rPr>
              <a:t>PPI </a:t>
            </a:r>
            <a:r>
              <a:rPr lang="el-GR" sz="3200" i="1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en-US" sz="3200" i="1" dirty="0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en-US" sz="3200" i="1" dirty="0" smtClean="0">
                <a:solidFill>
                  <a:schemeClr val="tx2">
                    <a:lumMod val="50000"/>
                  </a:schemeClr>
                </a:solidFill>
              </a:rPr>
              <a:t>oly propylene imine).</a:t>
            </a:r>
            <a:endParaRPr lang="en-US" sz="32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1" y="1200557"/>
            <a:ext cx="839068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000" dirty="0" smtClean="0">
                <a:solidFill>
                  <a:srgbClr val="1F1D24"/>
                </a:solidFill>
              </a:rPr>
              <a:t>-Σκελετός από </a:t>
            </a:r>
            <a:r>
              <a:rPr lang="en-US" sz="2000" dirty="0" smtClean="0">
                <a:solidFill>
                  <a:srgbClr val="1F1D24"/>
                </a:solidFill>
              </a:rPr>
              <a:t>poly </a:t>
            </a:r>
            <a:r>
              <a:rPr lang="en-US" sz="2000" dirty="0" err="1" smtClean="0">
                <a:solidFill>
                  <a:srgbClr val="1F1D24"/>
                </a:solidFill>
              </a:rPr>
              <a:t>alkylamines</a:t>
            </a:r>
            <a:r>
              <a:rPr lang="el-GR" sz="2000" dirty="0" smtClean="0">
                <a:solidFill>
                  <a:srgbClr val="1F1D24"/>
                </a:solidFill>
              </a:rPr>
              <a:t>, πυρήνας </a:t>
            </a:r>
            <a:r>
              <a:rPr lang="en-US" sz="2000" dirty="0" smtClean="0">
                <a:solidFill>
                  <a:srgbClr val="1F1D24"/>
                </a:solidFill>
              </a:rPr>
              <a:t>DAB</a:t>
            </a:r>
            <a:r>
              <a:rPr lang="el-GR" sz="2000" dirty="0" smtClean="0">
                <a:solidFill>
                  <a:srgbClr val="1F1D24"/>
                </a:solidFill>
              </a:rPr>
              <a:t>.</a:t>
            </a:r>
            <a:endParaRPr lang="en-US" sz="2000" dirty="0" smtClean="0">
              <a:solidFill>
                <a:srgbClr val="1F1D24"/>
              </a:solidFill>
            </a:endParaRPr>
          </a:p>
          <a:p>
            <a:pPr algn="just"/>
            <a:r>
              <a:rPr lang="en-US" sz="2000" dirty="0" smtClean="0">
                <a:solidFill>
                  <a:srgbClr val="1F1D24"/>
                </a:solidFill>
              </a:rPr>
              <a:t>-</a:t>
            </a:r>
            <a:r>
              <a:rPr lang="el-GR" sz="2000" dirty="0" smtClean="0">
                <a:solidFill>
                  <a:srgbClr val="1F1D24"/>
                </a:solidFill>
              </a:rPr>
              <a:t>Αποτελείται </a:t>
            </a:r>
            <a:r>
              <a:rPr lang="el-GR" sz="2000" dirty="0" err="1" smtClean="0">
                <a:solidFill>
                  <a:srgbClr val="1F1D24"/>
                </a:solidFill>
              </a:rPr>
              <a:t>α’ταγείς</a:t>
            </a:r>
            <a:r>
              <a:rPr lang="el-GR" sz="2000" dirty="0" smtClean="0">
                <a:solidFill>
                  <a:srgbClr val="1F1D24"/>
                </a:solidFill>
              </a:rPr>
              <a:t> </a:t>
            </a:r>
            <a:r>
              <a:rPr lang="el-GR" sz="2000" dirty="0" err="1" smtClean="0">
                <a:solidFill>
                  <a:srgbClr val="1F1D24"/>
                </a:solidFill>
              </a:rPr>
              <a:t>αμίνες</a:t>
            </a:r>
            <a:r>
              <a:rPr lang="el-GR" sz="2000" dirty="0" smtClean="0">
                <a:solidFill>
                  <a:srgbClr val="1F1D24"/>
                </a:solidFill>
              </a:rPr>
              <a:t> ως τελικές ομάδες και </a:t>
            </a:r>
            <a:r>
              <a:rPr lang="el-GR" sz="2000" dirty="0">
                <a:solidFill>
                  <a:srgbClr val="1F1D24"/>
                </a:solidFill>
              </a:rPr>
              <a:t>από </a:t>
            </a:r>
            <a:r>
              <a:rPr lang="el-GR" sz="2000" dirty="0" err="1">
                <a:solidFill>
                  <a:srgbClr val="1F1D24"/>
                </a:solidFill>
              </a:rPr>
              <a:t>γ’ταγείς</a:t>
            </a:r>
            <a:r>
              <a:rPr lang="el-GR" sz="2000" dirty="0">
                <a:solidFill>
                  <a:srgbClr val="1F1D24"/>
                </a:solidFill>
              </a:rPr>
              <a:t> </a:t>
            </a:r>
            <a:r>
              <a:rPr lang="en-US" sz="2000" dirty="0" err="1">
                <a:solidFill>
                  <a:srgbClr val="1F1D24"/>
                </a:solidFill>
              </a:rPr>
              <a:t>tris</a:t>
            </a:r>
            <a:r>
              <a:rPr lang="en-US" sz="2000" dirty="0">
                <a:solidFill>
                  <a:srgbClr val="1F1D24"/>
                </a:solidFill>
              </a:rPr>
              <a:t>-propylene amines </a:t>
            </a:r>
            <a:r>
              <a:rPr lang="el-GR" sz="2000" dirty="0">
                <a:solidFill>
                  <a:srgbClr val="1F1D24"/>
                </a:solidFill>
              </a:rPr>
              <a:t>στο εσωτερικό</a:t>
            </a:r>
            <a:r>
              <a:rPr lang="el-GR" sz="2000" dirty="0" smtClean="0">
                <a:solidFill>
                  <a:srgbClr val="1F1D24"/>
                </a:solidFill>
              </a:rPr>
              <a:t>.</a:t>
            </a:r>
          </a:p>
          <a:p>
            <a:pPr algn="just"/>
            <a:r>
              <a:rPr lang="el-GR" sz="2000" dirty="0" smtClean="0">
                <a:solidFill>
                  <a:srgbClr val="1F1D24"/>
                </a:solidFill>
              </a:rPr>
              <a:t>-</a:t>
            </a:r>
            <a:r>
              <a:rPr lang="el-GR" sz="2000" dirty="0">
                <a:solidFill>
                  <a:srgbClr val="1F1D24"/>
                </a:solidFill>
              </a:rPr>
              <a:t>Ε</a:t>
            </a:r>
            <a:r>
              <a:rPr lang="el-GR" sz="2000" dirty="0" smtClean="0">
                <a:solidFill>
                  <a:srgbClr val="1F1D24"/>
                </a:solidFill>
              </a:rPr>
              <a:t>ίναι εμπορικά διαθέσιμο  έως </a:t>
            </a:r>
            <a:r>
              <a:rPr lang="en-US" sz="2000" dirty="0" smtClean="0">
                <a:solidFill>
                  <a:srgbClr val="1F1D24"/>
                </a:solidFill>
              </a:rPr>
              <a:t>G5 </a:t>
            </a:r>
            <a:r>
              <a:rPr lang="el-GR" sz="2000" dirty="0" smtClean="0">
                <a:solidFill>
                  <a:srgbClr val="1F1D24"/>
                </a:solidFill>
              </a:rPr>
              <a:t>γενεά</a:t>
            </a:r>
            <a:r>
              <a:rPr lang="en-US" sz="2000" dirty="0" smtClean="0">
                <a:solidFill>
                  <a:srgbClr val="1F1D24"/>
                </a:solidFill>
              </a:rPr>
              <a:t>.</a:t>
            </a:r>
            <a:endParaRPr lang="el-GR" sz="2000" dirty="0" smtClean="0">
              <a:solidFill>
                <a:srgbClr val="1F1D24"/>
              </a:solidFill>
            </a:endParaRPr>
          </a:p>
          <a:p>
            <a:pPr algn="just"/>
            <a:r>
              <a:rPr lang="el-GR" sz="2000" dirty="0" smtClean="0">
                <a:solidFill>
                  <a:srgbClr val="1F1D24"/>
                </a:solidFill>
              </a:rPr>
              <a:t>-Εφαρμογή σε </a:t>
            </a:r>
            <a:r>
              <a:rPr lang="en-US" sz="2000" dirty="0">
                <a:solidFill>
                  <a:srgbClr val="1F1D24"/>
                </a:solidFill>
              </a:rPr>
              <a:t>drug delivery </a:t>
            </a:r>
            <a:r>
              <a:rPr lang="el-GR" sz="2000" dirty="0">
                <a:solidFill>
                  <a:srgbClr val="1F1D24"/>
                </a:solidFill>
              </a:rPr>
              <a:t>και </a:t>
            </a:r>
            <a:r>
              <a:rPr lang="en-US" sz="2000" dirty="0">
                <a:solidFill>
                  <a:srgbClr val="1F1D24"/>
                </a:solidFill>
              </a:rPr>
              <a:t>gene </a:t>
            </a:r>
            <a:r>
              <a:rPr lang="en-US" sz="2000" dirty="0" smtClean="0">
                <a:solidFill>
                  <a:srgbClr val="1F1D24"/>
                </a:solidFill>
              </a:rPr>
              <a:t>delivery.</a:t>
            </a:r>
            <a:endParaRPr lang="el-GR" sz="2000" dirty="0" smtClean="0">
              <a:solidFill>
                <a:srgbClr val="1F1D24"/>
              </a:solidFill>
            </a:endParaRPr>
          </a:p>
          <a:p>
            <a:pPr algn="just"/>
            <a:endParaRPr lang="en-US" dirty="0">
              <a:solidFill>
                <a:srgbClr val="1F1D2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6632"/>
          <a:stretch/>
        </p:blipFill>
        <p:spPr>
          <a:xfrm>
            <a:off x="4984747" y="3269332"/>
            <a:ext cx="3420741" cy="3488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0741" r="23720" b="78362"/>
          <a:stretch/>
        </p:blipFill>
        <p:spPr>
          <a:xfrm>
            <a:off x="1369994" y="4152256"/>
            <a:ext cx="2739989" cy="148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77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8570" y="274638"/>
            <a:ext cx="4875430" cy="864104"/>
          </a:xfrm>
        </p:spPr>
        <p:txBody>
          <a:bodyPr>
            <a:noAutofit/>
          </a:bodyPr>
          <a:lstStyle/>
          <a:p>
            <a:r>
              <a:rPr lang="en-US" sz="2400" i="1" dirty="0" smtClean="0">
                <a:solidFill>
                  <a:srgbClr val="1F1D24"/>
                </a:solidFill>
              </a:rPr>
              <a:t>PAMAMOS</a:t>
            </a:r>
            <a:r>
              <a:rPr lang="el-GR" sz="2400" i="1" dirty="0" smtClean="0">
                <a:solidFill>
                  <a:srgbClr val="1F1D24"/>
                </a:solidFill>
              </a:rPr>
              <a:t/>
            </a:r>
            <a:br>
              <a:rPr lang="el-GR" sz="2400" i="1" dirty="0" smtClean="0">
                <a:solidFill>
                  <a:srgbClr val="1F1D24"/>
                </a:solidFill>
              </a:rPr>
            </a:br>
            <a:r>
              <a:rPr lang="en-US" sz="2400" i="1" dirty="0" smtClean="0">
                <a:solidFill>
                  <a:srgbClr val="1F1D24"/>
                </a:solidFill>
              </a:rPr>
              <a:t> </a:t>
            </a:r>
            <a:r>
              <a:rPr lang="en-US" sz="2400" i="1" dirty="0">
                <a:solidFill>
                  <a:srgbClr val="1F1D24"/>
                </a:solidFill>
              </a:rPr>
              <a:t>(poly (</a:t>
            </a:r>
            <a:r>
              <a:rPr lang="en-US" sz="2400" i="1" dirty="0" err="1">
                <a:solidFill>
                  <a:srgbClr val="1F1D24"/>
                </a:solidFill>
              </a:rPr>
              <a:t>amidoamine-organosilicon</a:t>
            </a:r>
            <a:r>
              <a:rPr lang="en-US" sz="2400" i="1" dirty="0" smtClean="0">
                <a:solidFill>
                  <a:srgbClr val="1F1D24"/>
                </a:solidFill>
              </a:rPr>
              <a:t>).</a:t>
            </a:r>
            <a:endParaRPr lang="en-US" sz="2400" i="1" dirty="0">
              <a:solidFill>
                <a:srgbClr val="1F1D24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2834" y="1416128"/>
            <a:ext cx="43411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l-GR" sz="1600" u="sng" dirty="0">
                <a:solidFill>
                  <a:srgbClr val="1F1D24"/>
                </a:solidFill>
              </a:rPr>
              <a:t>Μοιάζει με </a:t>
            </a:r>
            <a:r>
              <a:rPr lang="el-GR" sz="1600" u="sng" dirty="0" err="1">
                <a:solidFill>
                  <a:srgbClr val="1F1D24"/>
                </a:solidFill>
              </a:rPr>
              <a:t>μικύλλιο</a:t>
            </a:r>
            <a:r>
              <a:rPr lang="el-GR" sz="1600" u="sng" dirty="0">
                <a:solidFill>
                  <a:srgbClr val="1F1D24"/>
                </a:solidFill>
              </a:rPr>
              <a:t>.</a:t>
            </a:r>
          </a:p>
          <a:p>
            <a:pPr algn="just"/>
            <a:r>
              <a:rPr lang="el-GR" sz="1600" dirty="0">
                <a:solidFill>
                  <a:srgbClr val="1F1D24"/>
                </a:solidFill>
              </a:rPr>
              <a:t>Υδρόφιλο εσωτερικό (</a:t>
            </a:r>
            <a:r>
              <a:rPr lang="en-US" sz="1600" dirty="0">
                <a:solidFill>
                  <a:srgbClr val="1F1D24"/>
                </a:solidFill>
              </a:rPr>
              <a:t>PAMAM)</a:t>
            </a:r>
            <a:r>
              <a:rPr lang="el-GR" sz="1600" dirty="0">
                <a:solidFill>
                  <a:srgbClr val="1F1D24"/>
                </a:solidFill>
              </a:rPr>
              <a:t>.</a:t>
            </a:r>
            <a:endParaRPr lang="en-US" sz="1600" dirty="0">
              <a:solidFill>
                <a:srgbClr val="1F1D24"/>
              </a:solidFill>
            </a:endParaRPr>
          </a:p>
          <a:p>
            <a:pPr algn="just"/>
            <a:r>
              <a:rPr lang="el-GR" sz="1600" dirty="0">
                <a:solidFill>
                  <a:srgbClr val="1F1D24"/>
                </a:solidFill>
              </a:rPr>
              <a:t>Υδρόφοβο εξωτερικό </a:t>
            </a:r>
            <a:r>
              <a:rPr lang="en-US" sz="1600" dirty="0" err="1">
                <a:solidFill>
                  <a:srgbClr val="1F1D24"/>
                </a:solidFill>
              </a:rPr>
              <a:t>organosilicon</a:t>
            </a:r>
            <a:r>
              <a:rPr lang="el-GR" sz="1600" dirty="0">
                <a:solidFill>
                  <a:srgbClr val="1F1D24"/>
                </a:solidFill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el-GR" sz="1600" dirty="0">
                <a:solidFill>
                  <a:srgbClr val="1F1D24"/>
                </a:solidFill>
              </a:rPr>
              <a:t>Πρόδρομο για </a:t>
            </a:r>
            <a:r>
              <a:rPr lang="en-US" sz="1600" dirty="0">
                <a:solidFill>
                  <a:srgbClr val="1F1D24"/>
                </a:solidFill>
              </a:rPr>
              <a:t>honeycomb-like networks.</a:t>
            </a:r>
          </a:p>
          <a:p>
            <a:pPr marL="285750" indent="-285750" algn="just">
              <a:buFont typeface="Arial"/>
              <a:buChar char="•"/>
            </a:pPr>
            <a:r>
              <a:rPr lang="el-GR" sz="1600" dirty="0">
                <a:solidFill>
                  <a:srgbClr val="1F1D24"/>
                </a:solidFill>
              </a:rPr>
              <a:t>Καταλύτης σε φωτοχημικές αντιδράσεις.</a:t>
            </a:r>
            <a:r>
              <a:rPr lang="en-US" sz="1600" dirty="0">
                <a:solidFill>
                  <a:srgbClr val="1F1D24"/>
                </a:solidFill>
              </a:rPr>
              <a:t> </a:t>
            </a:r>
          </a:p>
        </p:txBody>
      </p:sp>
      <p:pic>
        <p:nvPicPr>
          <p:cNvPr id="5" name="9 - Θέση περιεχομένου" descr="b616472m-f8.gif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/>
          <a:srcRect l="-13859" r="-13859"/>
          <a:stretch/>
        </p:blipFill>
        <p:spPr>
          <a:xfrm>
            <a:off x="5015128" y="2812731"/>
            <a:ext cx="3732858" cy="38158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44022" y="319696"/>
            <a:ext cx="2446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>
                <a:solidFill>
                  <a:srgbClr val="1A1911"/>
                </a:solidFill>
                <a:ea typeface="+mj-ea"/>
                <a:cs typeface="+mj-cs"/>
              </a:rPr>
              <a:t>Tecto</a:t>
            </a:r>
            <a:r>
              <a:rPr lang="en-US" sz="2400" i="1" dirty="0">
                <a:solidFill>
                  <a:srgbClr val="1A1911"/>
                </a:solidFill>
                <a:ea typeface="+mj-ea"/>
                <a:cs typeface="+mj-cs"/>
              </a:rPr>
              <a:t> </a:t>
            </a:r>
            <a:r>
              <a:rPr lang="en-US" sz="2400" i="1" dirty="0" err="1">
                <a:solidFill>
                  <a:srgbClr val="1A1911"/>
                </a:solidFill>
                <a:ea typeface="+mj-ea"/>
                <a:cs typeface="+mj-cs"/>
              </a:rPr>
              <a:t>dendrimers</a:t>
            </a:r>
            <a:r>
              <a:rPr lang="en-US" sz="2400" i="1" dirty="0">
                <a:solidFill>
                  <a:srgbClr val="1A1911"/>
                </a:solidFill>
                <a:ea typeface="+mj-ea"/>
                <a:cs typeface="+mj-cs"/>
              </a:rPr>
              <a:t>.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449869" y="4876150"/>
            <a:ext cx="39500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sz="1600" dirty="0" smtClean="0">
                <a:solidFill>
                  <a:srgbClr val="1F1D24"/>
                </a:solidFill>
              </a:rPr>
              <a:t>Core </a:t>
            </a:r>
            <a:r>
              <a:rPr lang="en-US" sz="1600" dirty="0" err="1" smtClean="0">
                <a:solidFill>
                  <a:srgbClr val="1F1D24"/>
                </a:solidFill>
              </a:rPr>
              <a:t>dendrimer</a:t>
            </a:r>
            <a:r>
              <a:rPr lang="en-US" sz="1600" dirty="0">
                <a:solidFill>
                  <a:srgbClr val="1F1D24"/>
                </a:solidFill>
              </a:rPr>
              <a:t> </a:t>
            </a:r>
            <a:r>
              <a:rPr lang="el-GR" sz="1600" dirty="0" err="1" smtClean="0">
                <a:solidFill>
                  <a:srgbClr val="1F1D24"/>
                </a:solidFill>
              </a:rPr>
              <a:t>περιβαλλόμενο</a:t>
            </a:r>
            <a:r>
              <a:rPr lang="el-GR" sz="1600" dirty="0" smtClean="0">
                <a:solidFill>
                  <a:srgbClr val="1F1D24"/>
                </a:solidFill>
              </a:rPr>
              <a:t> από</a:t>
            </a:r>
            <a:r>
              <a:rPr lang="en-US" sz="1600" dirty="0" smtClean="0">
                <a:solidFill>
                  <a:srgbClr val="1F1D24"/>
                </a:solidFill>
              </a:rPr>
              <a:t> </a:t>
            </a:r>
            <a:r>
              <a:rPr lang="en-US" sz="1600" dirty="0" err="1" smtClean="0">
                <a:solidFill>
                  <a:srgbClr val="1F1D24"/>
                </a:solidFill>
              </a:rPr>
              <a:t>dendrimers</a:t>
            </a:r>
            <a:r>
              <a:rPr lang="el-GR" sz="1600" dirty="0" smtClean="0">
                <a:solidFill>
                  <a:srgbClr val="1F1D24"/>
                </a:solidFill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600" dirty="0" smtClean="0">
                <a:solidFill>
                  <a:srgbClr val="1F1D24"/>
                </a:solidFill>
              </a:rPr>
              <a:t> </a:t>
            </a:r>
            <a:r>
              <a:rPr lang="el-GR" sz="1600" dirty="0" smtClean="0">
                <a:solidFill>
                  <a:srgbClr val="1F1D24"/>
                </a:solidFill>
              </a:rPr>
              <a:t>Έξυπνη </a:t>
            </a:r>
            <a:r>
              <a:rPr lang="el-GR" sz="1600" dirty="0">
                <a:solidFill>
                  <a:srgbClr val="1F1D24"/>
                </a:solidFill>
              </a:rPr>
              <a:t>θεραπευτική </a:t>
            </a:r>
            <a:r>
              <a:rPr lang="el-GR" sz="1600" dirty="0" err="1">
                <a:solidFill>
                  <a:srgbClr val="1F1D24"/>
                </a:solidFill>
              </a:rPr>
              <a:t>nanodevice</a:t>
            </a:r>
            <a:r>
              <a:rPr lang="el-GR" sz="1600" dirty="0" smtClean="0">
                <a:solidFill>
                  <a:srgbClr val="1F1D24"/>
                </a:solidFill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el-GR" sz="1600" dirty="0" smtClean="0">
                <a:solidFill>
                  <a:srgbClr val="1F1D24"/>
                </a:solidFill>
              </a:rPr>
              <a:t>Θεραπευτικές εφαρμογές.</a:t>
            </a:r>
            <a:endParaRPr lang="en-US" sz="1600" dirty="0">
              <a:solidFill>
                <a:srgbClr val="1F1D24"/>
              </a:solidFill>
            </a:endParaRPr>
          </a:p>
        </p:txBody>
      </p:sp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21" r="118" b="-768"/>
          <a:stretch/>
        </p:blipFill>
        <p:spPr>
          <a:xfrm>
            <a:off x="613127" y="1226338"/>
            <a:ext cx="2905060" cy="2956275"/>
          </a:xfrm>
        </p:spPr>
      </p:pic>
      <p:sp>
        <p:nvSpPr>
          <p:cNvPr id="13" name="TextBox 12"/>
          <p:cNvSpPr txBox="1"/>
          <p:nvPr/>
        </p:nvSpPr>
        <p:spPr>
          <a:xfrm>
            <a:off x="604866" y="4236660"/>
            <a:ext cx="3201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1A1911"/>
                </a:solidFill>
              </a:rPr>
              <a:t>PAMAM core-shell </a:t>
            </a:r>
            <a:r>
              <a:rPr lang="en-US" sz="1600" dirty="0" err="1" smtClean="0">
                <a:solidFill>
                  <a:srgbClr val="1A1911"/>
                </a:solidFill>
              </a:rPr>
              <a:t>tecto</a:t>
            </a:r>
            <a:r>
              <a:rPr lang="en-US" sz="1600" dirty="0" smtClean="0">
                <a:solidFill>
                  <a:srgbClr val="1A1911"/>
                </a:solidFill>
              </a:rPr>
              <a:t> </a:t>
            </a:r>
            <a:r>
              <a:rPr lang="en-US" sz="1600" dirty="0" err="1" smtClean="0">
                <a:solidFill>
                  <a:srgbClr val="1A1911"/>
                </a:solidFill>
              </a:rPr>
              <a:t>dendrimer</a:t>
            </a:r>
            <a:r>
              <a:rPr lang="en-US" sz="1600" dirty="0" smtClean="0">
                <a:solidFill>
                  <a:srgbClr val="1A1911"/>
                </a:solidFill>
              </a:rPr>
              <a:t>.</a:t>
            </a:r>
            <a:endParaRPr lang="en-US" sz="1600" dirty="0">
              <a:solidFill>
                <a:srgbClr val="1A19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24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869" y="439081"/>
            <a:ext cx="3002593" cy="446514"/>
          </a:xfrm>
        </p:spPr>
        <p:txBody>
          <a:bodyPr>
            <a:normAutofit fontScale="90000"/>
          </a:bodyPr>
          <a:lstStyle/>
          <a:p>
            <a:r>
              <a:rPr lang="en-US" sz="2400" i="1" dirty="0" smtClean="0">
                <a:solidFill>
                  <a:srgbClr val="1A1911"/>
                </a:solidFill>
              </a:rPr>
              <a:t>Peptide </a:t>
            </a:r>
            <a:r>
              <a:rPr lang="en-US" sz="2400" i="1" dirty="0" err="1" smtClean="0">
                <a:solidFill>
                  <a:srgbClr val="1A1911"/>
                </a:solidFill>
              </a:rPr>
              <a:t>dendrimers</a:t>
            </a:r>
            <a:r>
              <a:rPr lang="en-US" sz="2400" i="1" dirty="0" smtClean="0">
                <a:solidFill>
                  <a:srgbClr val="1A1911"/>
                </a:solidFill>
              </a:rPr>
              <a:t>.</a:t>
            </a:r>
            <a:endParaRPr lang="en-US" sz="2400" i="1" dirty="0">
              <a:solidFill>
                <a:srgbClr val="1A191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19" y="1518323"/>
            <a:ext cx="2516914" cy="3310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0245" y="5026108"/>
            <a:ext cx="2431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1A1911"/>
                </a:solidFill>
              </a:rPr>
              <a:t>-</a:t>
            </a:r>
            <a:r>
              <a:rPr lang="en-US" dirty="0" err="1" smtClean="0">
                <a:solidFill>
                  <a:srgbClr val="1A1911"/>
                </a:solidFill>
              </a:rPr>
              <a:t>Polylysine</a:t>
            </a:r>
            <a:r>
              <a:rPr lang="en-US" dirty="0" smtClean="0">
                <a:solidFill>
                  <a:srgbClr val="1A1911"/>
                </a:solidFill>
              </a:rPr>
              <a:t> </a:t>
            </a:r>
            <a:r>
              <a:rPr lang="en-US" dirty="0" err="1" smtClean="0">
                <a:solidFill>
                  <a:srgbClr val="1A1911"/>
                </a:solidFill>
              </a:rPr>
              <a:t>dendrimer</a:t>
            </a:r>
            <a:r>
              <a:rPr lang="en-US" dirty="0" smtClean="0">
                <a:solidFill>
                  <a:srgbClr val="1A1911"/>
                </a:solidFill>
              </a:rPr>
              <a:t>.</a:t>
            </a:r>
          </a:p>
          <a:p>
            <a:r>
              <a:rPr lang="el-GR" dirty="0" smtClean="0">
                <a:solidFill>
                  <a:srgbClr val="1A1911"/>
                </a:solidFill>
              </a:rPr>
              <a:t>-Βιολογικές εφαρμογές</a:t>
            </a:r>
            <a:r>
              <a:rPr lang="el-GR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52869" y="423930"/>
            <a:ext cx="33313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>
                <a:solidFill>
                  <a:srgbClr val="1A1911"/>
                </a:solidFill>
              </a:rPr>
              <a:t>Fréchet</a:t>
            </a:r>
            <a:r>
              <a:rPr lang="en-US" sz="2400" dirty="0" smtClean="0">
                <a:solidFill>
                  <a:srgbClr val="1A1911"/>
                </a:solidFill>
              </a:rPr>
              <a:t>-</a:t>
            </a:r>
            <a:r>
              <a:rPr lang="en-US" sz="2400" i="1" dirty="0" smtClean="0">
                <a:solidFill>
                  <a:srgbClr val="1A1911"/>
                </a:solidFill>
                <a:ea typeface="+mj-ea"/>
                <a:cs typeface="+mj-cs"/>
              </a:rPr>
              <a:t>type </a:t>
            </a:r>
            <a:r>
              <a:rPr lang="en-US" sz="2400" i="1" dirty="0" err="1" smtClean="0">
                <a:solidFill>
                  <a:srgbClr val="1A1911"/>
                </a:solidFill>
                <a:ea typeface="+mj-ea"/>
                <a:cs typeface="+mj-cs"/>
              </a:rPr>
              <a:t>dendrimers</a:t>
            </a:r>
            <a:r>
              <a:rPr lang="en-US" sz="2400" i="1" dirty="0" smtClean="0">
                <a:solidFill>
                  <a:srgbClr val="1A1911"/>
                </a:solidFill>
                <a:ea typeface="+mj-ea"/>
                <a:cs typeface="+mj-cs"/>
              </a:rPr>
              <a:t>.</a:t>
            </a:r>
            <a:endParaRPr lang="en-US" sz="2400" dirty="0">
              <a:solidFill>
                <a:srgbClr val="1A191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61428" y="4889460"/>
            <a:ext cx="4314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dirty="0" smtClean="0">
                <a:solidFill>
                  <a:schemeClr val="tx1">
                    <a:lumMod val="50000"/>
                  </a:schemeClr>
                </a:solidFill>
              </a:rPr>
              <a:t>-</a:t>
            </a:r>
            <a:r>
              <a:rPr lang="en-US" dirty="0" err="1" smtClean="0">
                <a:solidFill>
                  <a:srgbClr val="1A1911"/>
                </a:solidFill>
              </a:rPr>
              <a:t>Polybenzylether</a:t>
            </a:r>
            <a:r>
              <a:rPr lang="en-US" dirty="0" smtClean="0">
                <a:solidFill>
                  <a:srgbClr val="1A1911"/>
                </a:solidFill>
              </a:rPr>
              <a:t> </a:t>
            </a:r>
            <a:r>
              <a:rPr lang="en-US" dirty="0" err="1" smtClean="0">
                <a:solidFill>
                  <a:srgbClr val="1A1911"/>
                </a:solidFill>
              </a:rPr>
              <a:t>hyperbranched</a:t>
            </a:r>
            <a:r>
              <a:rPr lang="en-US" dirty="0" smtClean="0">
                <a:solidFill>
                  <a:srgbClr val="1A1911"/>
                </a:solidFill>
              </a:rPr>
              <a:t> skeleton</a:t>
            </a:r>
            <a:r>
              <a:rPr lang="el-GR" dirty="0" smtClean="0">
                <a:solidFill>
                  <a:srgbClr val="1A1911"/>
                </a:solidFill>
              </a:rPr>
              <a:t>.</a:t>
            </a:r>
            <a:endParaRPr lang="el-GR" dirty="0">
              <a:solidFill>
                <a:srgbClr val="1A1911"/>
              </a:solidFill>
            </a:endParaRPr>
          </a:p>
          <a:p>
            <a:pPr algn="just"/>
            <a:r>
              <a:rPr lang="el-GR" dirty="0" smtClean="0">
                <a:solidFill>
                  <a:srgbClr val="1A1911"/>
                </a:solidFill>
              </a:rPr>
              <a:t>-</a:t>
            </a:r>
            <a:r>
              <a:rPr lang="en-US" dirty="0" smtClean="0">
                <a:solidFill>
                  <a:srgbClr val="1A1911"/>
                </a:solidFill>
              </a:rPr>
              <a:t>Convergent </a:t>
            </a:r>
            <a:r>
              <a:rPr lang="el-GR" dirty="0" smtClean="0">
                <a:solidFill>
                  <a:srgbClr val="1A1911"/>
                </a:solidFill>
              </a:rPr>
              <a:t>σύνθεση</a:t>
            </a:r>
            <a:r>
              <a:rPr lang="en-US" dirty="0" smtClean="0">
                <a:solidFill>
                  <a:srgbClr val="1A1911"/>
                </a:solidFill>
              </a:rPr>
              <a:t>.</a:t>
            </a:r>
            <a:endParaRPr lang="el-GR" dirty="0" smtClean="0">
              <a:solidFill>
                <a:srgbClr val="1A1911"/>
              </a:solidFill>
            </a:endParaRPr>
          </a:p>
          <a:p>
            <a:pPr algn="just"/>
            <a:r>
              <a:rPr lang="el-GR" dirty="0" smtClean="0">
                <a:solidFill>
                  <a:srgbClr val="1A1911"/>
                </a:solidFill>
              </a:rPr>
              <a:t>-Όξινες </a:t>
            </a:r>
            <a:r>
              <a:rPr lang="el-GR" dirty="0" err="1" smtClean="0">
                <a:solidFill>
                  <a:srgbClr val="1A1911"/>
                </a:solidFill>
              </a:rPr>
              <a:t>καρβοξυλικές</a:t>
            </a:r>
            <a:r>
              <a:rPr lang="el-GR" dirty="0" smtClean="0">
                <a:solidFill>
                  <a:srgbClr val="1A1911"/>
                </a:solidFill>
              </a:rPr>
              <a:t> επιφανειακές ομάδες.</a:t>
            </a:r>
          </a:p>
          <a:p>
            <a:pPr algn="just"/>
            <a:r>
              <a:rPr lang="el-GR" dirty="0" smtClean="0">
                <a:solidFill>
                  <a:srgbClr val="1A1911"/>
                </a:solidFill>
              </a:rPr>
              <a:t>-Αύξηση διαλυτότητας σε πολικούς δ/τες. </a:t>
            </a:r>
            <a:endParaRPr lang="en-US" dirty="0">
              <a:solidFill>
                <a:srgbClr val="1A191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782" y="1518323"/>
            <a:ext cx="4240335" cy="308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00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024"/>
            <a:ext cx="3338354" cy="483284"/>
          </a:xfrm>
        </p:spPr>
        <p:txBody>
          <a:bodyPr>
            <a:normAutofit fontScale="90000"/>
          </a:bodyPr>
          <a:lstStyle/>
          <a:p>
            <a:r>
              <a:rPr lang="en-US" sz="2800" i="1" dirty="0" smtClean="0">
                <a:solidFill>
                  <a:srgbClr val="29211D"/>
                </a:solidFill>
              </a:rPr>
              <a:t>Chiral </a:t>
            </a:r>
            <a:r>
              <a:rPr lang="en-US" sz="2800" i="1" dirty="0" err="1" smtClean="0">
                <a:solidFill>
                  <a:srgbClr val="29211D"/>
                </a:solidFill>
              </a:rPr>
              <a:t>dendrimers</a:t>
            </a:r>
            <a:r>
              <a:rPr lang="el-GR" sz="2800" i="1" dirty="0" smtClean="0">
                <a:solidFill>
                  <a:srgbClr val="29211D"/>
                </a:solidFill>
              </a:rPr>
              <a:t>.</a:t>
            </a:r>
            <a:endParaRPr lang="en-US" sz="2800" i="1" dirty="0">
              <a:solidFill>
                <a:srgbClr val="29211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781" y="1320603"/>
            <a:ext cx="2987995" cy="1334249"/>
          </a:xfrm>
        </p:spPr>
        <p:txBody>
          <a:bodyPr/>
          <a:lstStyle/>
          <a:p>
            <a:r>
              <a:rPr lang="en-US" sz="1800" dirty="0" smtClean="0">
                <a:solidFill>
                  <a:srgbClr val="1A1911"/>
                </a:solidFill>
              </a:rPr>
              <a:t>K</a:t>
            </a:r>
            <a:r>
              <a:rPr lang="el-GR" sz="1800" dirty="0" err="1" smtClean="0">
                <a:solidFill>
                  <a:srgbClr val="1A1911"/>
                </a:solidFill>
              </a:rPr>
              <a:t>αταλύτες</a:t>
            </a:r>
            <a:r>
              <a:rPr lang="el-GR" sz="1800" dirty="0" smtClean="0">
                <a:solidFill>
                  <a:srgbClr val="1A1911"/>
                </a:solidFill>
              </a:rPr>
              <a:t> </a:t>
            </a:r>
            <a:r>
              <a:rPr lang="el-GR" sz="1800" dirty="0">
                <a:solidFill>
                  <a:srgbClr val="1A1911"/>
                </a:solidFill>
              </a:rPr>
              <a:t>σε αντιδράσεις </a:t>
            </a:r>
            <a:r>
              <a:rPr lang="en-US" sz="1800" dirty="0">
                <a:solidFill>
                  <a:srgbClr val="1A1911"/>
                </a:solidFill>
              </a:rPr>
              <a:t> </a:t>
            </a:r>
            <a:r>
              <a:rPr lang="el-GR" sz="1800" dirty="0" smtClean="0">
                <a:solidFill>
                  <a:srgbClr val="1A1911"/>
                </a:solidFill>
              </a:rPr>
              <a:t>ασύμμετρης κατάλυσης</a:t>
            </a:r>
            <a:r>
              <a:rPr lang="en-US" sz="1800" dirty="0" smtClean="0">
                <a:solidFill>
                  <a:srgbClr val="1A1911"/>
                </a:solidFill>
              </a:rPr>
              <a:t>.</a:t>
            </a:r>
            <a:endParaRPr lang="el-GR" sz="1800" dirty="0">
              <a:solidFill>
                <a:srgbClr val="1A1911"/>
              </a:solidFill>
            </a:endParaRPr>
          </a:p>
          <a:p>
            <a:r>
              <a:rPr lang="el-GR" sz="1800" dirty="0">
                <a:solidFill>
                  <a:srgbClr val="1A1911"/>
                </a:solidFill>
              </a:rPr>
              <a:t>Αναγνώριση </a:t>
            </a:r>
            <a:r>
              <a:rPr lang="el-GR" sz="1800" dirty="0" err="1" smtClean="0">
                <a:solidFill>
                  <a:srgbClr val="1A1911"/>
                </a:solidFill>
              </a:rPr>
              <a:t>χειρόμορφων</a:t>
            </a:r>
            <a:r>
              <a:rPr lang="el-GR" sz="1800" dirty="0" smtClean="0">
                <a:solidFill>
                  <a:srgbClr val="1A1911"/>
                </a:solidFill>
              </a:rPr>
              <a:t> μορίων. </a:t>
            </a:r>
            <a:endParaRPr lang="en-US" sz="1800" dirty="0">
              <a:solidFill>
                <a:srgbClr val="1A1911"/>
              </a:solidFill>
            </a:endParaRPr>
          </a:p>
          <a:p>
            <a:endParaRPr lang="en-US" dirty="0">
              <a:solidFill>
                <a:srgbClr val="29211D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88399" y="443541"/>
            <a:ext cx="38452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29211D"/>
                </a:solidFill>
                <a:ea typeface="+mj-ea"/>
                <a:cs typeface="+mj-cs"/>
              </a:rPr>
              <a:t>Liquid crystalline </a:t>
            </a:r>
            <a:r>
              <a:rPr lang="en-US" sz="2400" i="1" dirty="0" err="1" smtClean="0">
                <a:solidFill>
                  <a:srgbClr val="29211D"/>
                </a:solidFill>
                <a:ea typeface="+mj-ea"/>
                <a:cs typeface="+mj-cs"/>
              </a:rPr>
              <a:t>dendrimers</a:t>
            </a:r>
            <a:r>
              <a:rPr lang="el-GR" sz="2400" i="1" dirty="0" smtClean="0">
                <a:solidFill>
                  <a:srgbClr val="29211D"/>
                </a:solidFill>
                <a:ea typeface="+mj-ea"/>
                <a:cs typeface="+mj-cs"/>
              </a:rPr>
              <a:t>.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800809" y="1320603"/>
            <a:ext cx="4093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l-GR" dirty="0" smtClean="0">
                <a:solidFill>
                  <a:srgbClr val="1A1911"/>
                </a:solidFill>
              </a:rPr>
              <a:t>Αποτελούνται από </a:t>
            </a:r>
            <a:r>
              <a:rPr lang="en-US" dirty="0" err="1" smtClean="0">
                <a:solidFill>
                  <a:srgbClr val="1A1911"/>
                </a:solidFill>
              </a:rPr>
              <a:t>mesogenic</a:t>
            </a:r>
            <a:r>
              <a:rPr lang="en-US" dirty="0" smtClean="0">
                <a:solidFill>
                  <a:srgbClr val="1A1911"/>
                </a:solidFill>
              </a:rPr>
              <a:t> </a:t>
            </a:r>
            <a:r>
              <a:rPr lang="en-US" dirty="0">
                <a:solidFill>
                  <a:srgbClr val="1A1911"/>
                </a:solidFill>
              </a:rPr>
              <a:t>(</a:t>
            </a:r>
            <a:r>
              <a:rPr lang="en-US" dirty="0" smtClean="0">
                <a:solidFill>
                  <a:srgbClr val="1A1911"/>
                </a:solidFill>
              </a:rPr>
              <a:t>liquid </a:t>
            </a:r>
            <a:r>
              <a:rPr lang="en-US" dirty="0">
                <a:solidFill>
                  <a:srgbClr val="1A1911"/>
                </a:solidFill>
              </a:rPr>
              <a:t>crystalline) </a:t>
            </a:r>
            <a:r>
              <a:rPr lang="el-GR" dirty="0" smtClean="0">
                <a:solidFill>
                  <a:srgbClr val="1A1911"/>
                </a:solidFill>
              </a:rPr>
              <a:t>μονομερή </a:t>
            </a:r>
            <a:r>
              <a:rPr lang="en-US" dirty="0" smtClean="0">
                <a:solidFill>
                  <a:srgbClr val="1A1911"/>
                </a:solidFill>
              </a:rPr>
              <a:t>.</a:t>
            </a:r>
            <a:endParaRPr lang="el-GR" dirty="0" smtClean="0">
              <a:solidFill>
                <a:srgbClr val="1A1911"/>
              </a:solidFill>
            </a:endParaRPr>
          </a:p>
          <a:p>
            <a:r>
              <a:rPr lang="el-GR" dirty="0" err="1" smtClean="0">
                <a:solidFill>
                  <a:srgbClr val="1A1911"/>
                </a:solidFill>
              </a:rPr>
              <a:t>π.χ</a:t>
            </a:r>
            <a:r>
              <a:rPr lang="el-GR" dirty="0" smtClean="0">
                <a:solidFill>
                  <a:srgbClr val="1A1911"/>
                </a:solidFill>
              </a:rPr>
              <a:t> </a:t>
            </a:r>
            <a:r>
              <a:rPr lang="en-US" dirty="0" smtClean="0">
                <a:solidFill>
                  <a:srgbClr val="1A1911"/>
                </a:solidFill>
              </a:rPr>
              <a:t> </a:t>
            </a:r>
            <a:r>
              <a:rPr lang="en-US" dirty="0" err="1" smtClean="0">
                <a:solidFill>
                  <a:srgbClr val="1A1911"/>
                </a:solidFill>
              </a:rPr>
              <a:t>mesogen</a:t>
            </a:r>
            <a:r>
              <a:rPr lang="el-GR" dirty="0" smtClean="0">
                <a:solidFill>
                  <a:srgbClr val="1A1911"/>
                </a:solidFill>
              </a:rPr>
              <a:t> </a:t>
            </a:r>
            <a:r>
              <a:rPr lang="en-US" dirty="0" smtClean="0">
                <a:solidFill>
                  <a:srgbClr val="1A1911"/>
                </a:solidFill>
              </a:rPr>
              <a:t>functionalized </a:t>
            </a:r>
            <a:r>
              <a:rPr lang="en-US" dirty="0" err="1">
                <a:solidFill>
                  <a:srgbClr val="1A1911"/>
                </a:solidFill>
              </a:rPr>
              <a:t>carbosilane</a:t>
            </a:r>
            <a:r>
              <a:rPr lang="en-US" dirty="0">
                <a:solidFill>
                  <a:srgbClr val="1A1911"/>
                </a:solidFill>
              </a:rPr>
              <a:t> </a:t>
            </a:r>
            <a:r>
              <a:rPr lang="en-US" dirty="0" err="1" smtClean="0">
                <a:solidFill>
                  <a:srgbClr val="1A1911"/>
                </a:solidFill>
              </a:rPr>
              <a:t>dendrimers</a:t>
            </a:r>
            <a:r>
              <a:rPr lang="el-GR" dirty="0" smtClean="0">
                <a:solidFill>
                  <a:srgbClr val="1A1911"/>
                </a:solidFill>
              </a:rPr>
              <a:t>.</a:t>
            </a:r>
            <a:endParaRPr lang="en-US" dirty="0">
              <a:solidFill>
                <a:srgbClr val="1A191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-4121" t="-4837" r="-8610" b="1"/>
          <a:stretch/>
        </p:blipFill>
        <p:spPr>
          <a:xfrm>
            <a:off x="617781" y="2905723"/>
            <a:ext cx="3440542" cy="3154440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212" y="2905722"/>
            <a:ext cx="3507492" cy="340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06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51" y="253845"/>
            <a:ext cx="2505401" cy="25054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2587" y="2851966"/>
            <a:ext cx="1757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1A1911"/>
                </a:solidFill>
              </a:rPr>
              <a:t>Glycodendrimer</a:t>
            </a:r>
            <a:r>
              <a:rPr lang="en-US" dirty="0" smtClean="0">
                <a:solidFill>
                  <a:srgbClr val="1A1911"/>
                </a:solidFill>
              </a:rPr>
              <a:t>.</a:t>
            </a:r>
            <a:endParaRPr lang="en-US" dirty="0">
              <a:solidFill>
                <a:srgbClr val="1A191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665" y="354001"/>
            <a:ext cx="2866983" cy="249796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1897" y="2898132"/>
            <a:ext cx="24205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1A1911"/>
                </a:solidFill>
              </a:rPr>
              <a:t>D</a:t>
            </a:r>
            <a:r>
              <a:rPr lang="en-US" dirty="0" smtClean="0">
                <a:solidFill>
                  <a:srgbClr val="1A1911"/>
                </a:solidFill>
              </a:rPr>
              <a:t>iaza</a:t>
            </a:r>
            <a:r>
              <a:rPr lang="en-US" dirty="0">
                <a:solidFill>
                  <a:srgbClr val="1A1911"/>
                </a:solidFill>
              </a:rPr>
              <a:t>-18-crown-6-ether </a:t>
            </a:r>
            <a:endParaRPr lang="en-US" dirty="0" smtClean="0">
              <a:solidFill>
                <a:srgbClr val="1A1911"/>
              </a:solidFill>
            </a:endParaRPr>
          </a:p>
          <a:p>
            <a:pPr algn="ctr"/>
            <a:r>
              <a:rPr lang="en-US" dirty="0" err="1" smtClean="0">
                <a:solidFill>
                  <a:srgbClr val="1A1911"/>
                </a:solidFill>
              </a:rPr>
              <a:t>Dendrimer</a:t>
            </a:r>
            <a:r>
              <a:rPr lang="en-US" dirty="0" smtClean="0">
                <a:solidFill>
                  <a:srgbClr val="1A1911"/>
                </a:solidFill>
              </a:rPr>
              <a:t>.</a:t>
            </a:r>
            <a:endParaRPr lang="en-US" dirty="0">
              <a:solidFill>
                <a:srgbClr val="1A191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511" y="1771975"/>
            <a:ext cx="3466489" cy="28986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84544" y="2382478"/>
            <a:ext cx="37955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44296" y="5673717"/>
            <a:ext cx="37955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166652" y="4909040"/>
            <a:ext cx="2235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29211D"/>
                </a:solidFill>
              </a:rPr>
              <a:t>Eu</a:t>
            </a:r>
            <a:r>
              <a:rPr lang="en-US" dirty="0" smtClean="0">
                <a:solidFill>
                  <a:srgbClr val="29211D"/>
                </a:solidFill>
              </a:rPr>
              <a:t> </a:t>
            </a:r>
            <a:r>
              <a:rPr lang="en-US" dirty="0" err="1" smtClean="0">
                <a:solidFill>
                  <a:srgbClr val="29211D"/>
                </a:solidFill>
              </a:rPr>
              <a:t>metallodendrimer</a:t>
            </a:r>
            <a:r>
              <a:rPr lang="en-US" dirty="0">
                <a:solidFill>
                  <a:srgbClr val="29211D"/>
                </a:solidFill>
              </a:rPr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r="27237"/>
          <a:stretch/>
        </p:blipFill>
        <p:spPr>
          <a:xfrm>
            <a:off x="347335" y="3509847"/>
            <a:ext cx="3229245" cy="3188383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354133" y="3967254"/>
            <a:ext cx="61993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860273" y="2430472"/>
            <a:ext cx="61993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17187" y="5937221"/>
            <a:ext cx="3317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9211D"/>
                </a:solidFill>
              </a:rPr>
              <a:t>Au nanoparticle-cored </a:t>
            </a:r>
            <a:r>
              <a:rPr lang="en-US" dirty="0" err="1">
                <a:solidFill>
                  <a:srgbClr val="29211D"/>
                </a:solidFill>
              </a:rPr>
              <a:t>ferrocenyl</a:t>
            </a:r>
            <a:r>
              <a:rPr lang="en-US" dirty="0">
                <a:solidFill>
                  <a:srgbClr val="29211D"/>
                </a:solidFill>
              </a:rPr>
              <a:t> </a:t>
            </a:r>
            <a:r>
              <a:rPr lang="en-US" dirty="0" err="1" smtClean="0">
                <a:solidFill>
                  <a:srgbClr val="29211D"/>
                </a:solidFill>
              </a:rPr>
              <a:t>dendrimer</a:t>
            </a:r>
            <a:r>
              <a:rPr lang="en-US" dirty="0" smtClean="0">
                <a:solidFill>
                  <a:srgbClr val="29211D"/>
                </a:solidFill>
              </a:rPr>
              <a:t>.</a:t>
            </a:r>
            <a:endParaRPr lang="en-US" dirty="0">
              <a:solidFill>
                <a:srgbClr val="2921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480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l-GR" sz="3200" i="1" dirty="0" smtClean="0">
                <a:solidFill>
                  <a:srgbClr val="1A1911"/>
                </a:solidFill>
              </a:rPr>
              <a:t>Εφαρμογές.</a:t>
            </a:r>
            <a:endParaRPr lang="en-US" sz="3200" i="1" dirty="0">
              <a:solidFill>
                <a:srgbClr val="1A191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8942"/>
            <a:ext cx="8229600" cy="6013485"/>
          </a:xfrm>
        </p:spPr>
        <p:txBody>
          <a:bodyPr>
            <a:noAutofit/>
          </a:bodyPr>
          <a:lstStyle/>
          <a:p>
            <a:r>
              <a:rPr lang="el-GR" sz="2000" dirty="0" smtClean="0">
                <a:solidFill>
                  <a:srgbClr val="1F1D24"/>
                </a:solidFill>
              </a:rPr>
              <a:t>Θεραπευτικές εφαρμογές</a:t>
            </a:r>
            <a:r>
              <a:rPr lang="en-US" sz="2000" dirty="0" smtClean="0">
                <a:solidFill>
                  <a:srgbClr val="1F1D24"/>
                </a:solidFill>
              </a:rPr>
              <a:t>.</a:t>
            </a:r>
            <a:endParaRPr lang="el-GR" sz="2000" dirty="0" smtClean="0">
              <a:solidFill>
                <a:srgbClr val="1F1D24"/>
              </a:solidFill>
            </a:endParaRPr>
          </a:p>
          <a:p>
            <a:pPr marL="0" indent="0">
              <a:buNone/>
            </a:pPr>
            <a:r>
              <a:rPr lang="el-GR" sz="2000" dirty="0" smtClean="0">
                <a:solidFill>
                  <a:srgbClr val="1F1D24"/>
                </a:solidFill>
              </a:rPr>
              <a:t>-</a:t>
            </a:r>
            <a:r>
              <a:rPr lang="en-US" sz="2000" dirty="0" err="1">
                <a:solidFill>
                  <a:srgbClr val="1F1D24"/>
                </a:solidFill>
              </a:rPr>
              <a:t>Dendrimer</a:t>
            </a:r>
            <a:r>
              <a:rPr lang="en-US" sz="2000" dirty="0">
                <a:solidFill>
                  <a:srgbClr val="1F1D24"/>
                </a:solidFill>
              </a:rPr>
              <a:t> in </a:t>
            </a:r>
            <a:r>
              <a:rPr lang="en-US" sz="2000" dirty="0" smtClean="0">
                <a:solidFill>
                  <a:srgbClr val="1F1D24"/>
                </a:solidFill>
              </a:rPr>
              <a:t>Photodynamic </a:t>
            </a:r>
            <a:r>
              <a:rPr lang="en-US" sz="2000" dirty="0">
                <a:solidFill>
                  <a:srgbClr val="1F1D24"/>
                </a:solidFill>
              </a:rPr>
              <a:t>T</a:t>
            </a:r>
            <a:r>
              <a:rPr lang="en-US" sz="2000" dirty="0" smtClean="0">
                <a:solidFill>
                  <a:srgbClr val="1F1D24"/>
                </a:solidFill>
              </a:rPr>
              <a:t>herapy</a:t>
            </a:r>
            <a:r>
              <a:rPr lang="el-GR" sz="2000" dirty="0" smtClean="0">
                <a:solidFill>
                  <a:srgbClr val="1F1D24"/>
                </a:solidFill>
              </a:rPr>
              <a:t> (</a:t>
            </a:r>
            <a:r>
              <a:rPr lang="en-US" sz="2000" dirty="0" smtClean="0">
                <a:solidFill>
                  <a:srgbClr val="1F1D24"/>
                </a:solidFill>
              </a:rPr>
              <a:t>PDT)</a:t>
            </a:r>
            <a:r>
              <a:rPr lang="el-GR" sz="2000" dirty="0" smtClean="0">
                <a:solidFill>
                  <a:srgbClr val="1F1D24"/>
                </a:solidFill>
              </a:rPr>
              <a:t>,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1F1D24"/>
                </a:solidFill>
              </a:rPr>
              <a:t>-</a:t>
            </a:r>
            <a:r>
              <a:rPr lang="en-US" sz="2000" dirty="0" err="1" smtClean="0">
                <a:solidFill>
                  <a:srgbClr val="1F1D24"/>
                </a:solidFill>
              </a:rPr>
              <a:t>Dendrimers</a:t>
            </a:r>
            <a:r>
              <a:rPr lang="en-US" sz="2000" dirty="0" smtClean="0">
                <a:solidFill>
                  <a:srgbClr val="1F1D24"/>
                </a:solidFill>
              </a:rPr>
              <a:t> </a:t>
            </a:r>
            <a:r>
              <a:rPr lang="en-US" sz="2000" dirty="0">
                <a:solidFill>
                  <a:srgbClr val="1F1D24"/>
                </a:solidFill>
              </a:rPr>
              <a:t>for Boron Neutron </a:t>
            </a:r>
            <a:r>
              <a:rPr lang="en-US" sz="2000" dirty="0" smtClean="0">
                <a:solidFill>
                  <a:srgbClr val="1F1D24"/>
                </a:solidFill>
              </a:rPr>
              <a:t>Capture Therapy (BNCT),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1F1D24"/>
                </a:solidFill>
              </a:rPr>
              <a:t>-</a:t>
            </a:r>
            <a:r>
              <a:rPr lang="en-US" sz="2000" dirty="0" err="1">
                <a:solidFill>
                  <a:srgbClr val="1F1D24"/>
                </a:solidFill>
              </a:rPr>
              <a:t>Dendrimers</a:t>
            </a:r>
            <a:r>
              <a:rPr lang="en-US" sz="2000" dirty="0">
                <a:solidFill>
                  <a:srgbClr val="1F1D24"/>
                </a:solidFill>
              </a:rPr>
              <a:t> </a:t>
            </a:r>
            <a:r>
              <a:rPr lang="en-US" sz="2000" dirty="0" smtClean="0">
                <a:solidFill>
                  <a:srgbClr val="1F1D24"/>
                </a:solidFill>
              </a:rPr>
              <a:t> in Cardiac testing.</a:t>
            </a:r>
          </a:p>
          <a:p>
            <a:pPr marL="0" indent="0">
              <a:buNone/>
            </a:pPr>
            <a:endParaRPr lang="en-US" sz="2000" dirty="0">
              <a:solidFill>
                <a:srgbClr val="1F1D24"/>
              </a:solidFill>
            </a:endParaRPr>
          </a:p>
          <a:p>
            <a:r>
              <a:rPr lang="el-GR" sz="2000" dirty="0" smtClean="0">
                <a:solidFill>
                  <a:srgbClr val="1F1D24"/>
                </a:solidFill>
              </a:rPr>
              <a:t>Φαρμακευτικές εφαρμογές (</a:t>
            </a:r>
            <a:r>
              <a:rPr lang="en-US" sz="2000" dirty="0" smtClean="0">
                <a:solidFill>
                  <a:srgbClr val="1F1D24"/>
                </a:solidFill>
              </a:rPr>
              <a:t>drug delivery).</a:t>
            </a:r>
            <a:endParaRPr lang="el-GR" sz="2000" dirty="0" smtClean="0">
              <a:solidFill>
                <a:srgbClr val="1F1D24"/>
              </a:solidFill>
            </a:endParaRPr>
          </a:p>
          <a:p>
            <a:pPr marL="0" indent="0">
              <a:buNone/>
            </a:pPr>
            <a:r>
              <a:rPr lang="el-GR" sz="2000" dirty="0" smtClean="0">
                <a:solidFill>
                  <a:srgbClr val="1F1D24"/>
                </a:solidFill>
              </a:rPr>
              <a:t>-</a:t>
            </a:r>
            <a:r>
              <a:rPr lang="en-US" sz="2000" dirty="0" err="1" smtClean="0">
                <a:solidFill>
                  <a:srgbClr val="1F1D24"/>
                </a:solidFill>
              </a:rPr>
              <a:t>Dendrimers</a:t>
            </a:r>
            <a:r>
              <a:rPr lang="en-US" sz="2000" dirty="0" smtClean="0">
                <a:solidFill>
                  <a:srgbClr val="1F1D24"/>
                </a:solidFill>
              </a:rPr>
              <a:t> </a:t>
            </a:r>
            <a:r>
              <a:rPr lang="en-US" sz="2000" dirty="0">
                <a:solidFill>
                  <a:srgbClr val="1F1D24"/>
                </a:solidFill>
              </a:rPr>
              <a:t>in pulmonary drug </a:t>
            </a:r>
            <a:r>
              <a:rPr lang="en-US" sz="2000" dirty="0" smtClean="0">
                <a:solidFill>
                  <a:srgbClr val="1F1D24"/>
                </a:solidFill>
              </a:rPr>
              <a:t>delivery</a:t>
            </a:r>
            <a:r>
              <a:rPr lang="el-GR" sz="2000" dirty="0" smtClean="0">
                <a:solidFill>
                  <a:srgbClr val="1F1D24"/>
                </a:solidFill>
              </a:rPr>
              <a:t>,</a:t>
            </a:r>
            <a:endParaRPr lang="el-GR" sz="2000" dirty="0">
              <a:solidFill>
                <a:srgbClr val="1F1D24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1F1D24"/>
                </a:solidFill>
              </a:rPr>
              <a:t>-</a:t>
            </a:r>
            <a:r>
              <a:rPr lang="en-US" sz="2000" dirty="0" err="1">
                <a:solidFill>
                  <a:srgbClr val="1F1D24"/>
                </a:solidFill>
              </a:rPr>
              <a:t>Dendrimers</a:t>
            </a:r>
            <a:r>
              <a:rPr lang="en-US" sz="2000" dirty="0">
                <a:solidFill>
                  <a:srgbClr val="1F1D24"/>
                </a:solidFill>
              </a:rPr>
              <a:t> in </a:t>
            </a:r>
            <a:r>
              <a:rPr lang="en-US" sz="2000" dirty="0" smtClean="0">
                <a:solidFill>
                  <a:srgbClr val="1F1D24"/>
                </a:solidFill>
              </a:rPr>
              <a:t>transdermal drug delivery</a:t>
            </a:r>
            <a:r>
              <a:rPr lang="el-GR" sz="2000" dirty="0" smtClean="0">
                <a:solidFill>
                  <a:srgbClr val="1F1D24"/>
                </a:solidFill>
              </a:rPr>
              <a:t>,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1F1D24"/>
                </a:solidFill>
              </a:rPr>
              <a:t>-</a:t>
            </a:r>
            <a:r>
              <a:rPr lang="en-US" sz="2000" dirty="0" err="1">
                <a:solidFill>
                  <a:srgbClr val="1F1D24"/>
                </a:solidFill>
              </a:rPr>
              <a:t>Dendrimers</a:t>
            </a:r>
            <a:r>
              <a:rPr lang="en-US" sz="2000" dirty="0">
                <a:solidFill>
                  <a:srgbClr val="1F1D24"/>
                </a:solidFill>
              </a:rPr>
              <a:t> in ocular drug </a:t>
            </a:r>
            <a:r>
              <a:rPr lang="en-US" sz="2000" dirty="0" smtClean="0">
                <a:solidFill>
                  <a:srgbClr val="1F1D24"/>
                </a:solidFill>
              </a:rPr>
              <a:t>delivery</a:t>
            </a:r>
            <a:r>
              <a:rPr lang="el-GR" sz="2000" dirty="0" smtClean="0">
                <a:solidFill>
                  <a:srgbClr val="1F1D24"/>
                </a:solidFill>
              </a:rPr>
              <a:t>,</a:t>
            </a:r>
            <a:r>
              <a:rPr lang="en-US" sz="2000" dirty="0" smtClean="0">
                <a:solidFill>
                  <a:srgbClr val="1F1D24"/>
                </a:solidFill>
              </a:rPr>
              <a:t> </a:t>
            </a:r>
            <a:endParaRPr lang="el-GR" sz="2000" dirty="0" smtClean="0">
              <a:solidFill>
                <a:srgbClr val="1F1D24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1F1D24"/>
                </a:solidFill>
              </a:rPr>
              <a:t>-</a:t>
            </a:r>
            <a:r>
              <a:rPr lang="en-US" sz="2000" dirty="0" err="1">
                <a:solidFill>
                  <a:srgbClr val="1F1D24"/>
                </a:solidFill>
              </a:rPr>
              <a:t>Dendrimers</a:t>
            </a:r>
            <a:r>
              <a:rPr lang="en-US" sz="2000" dirty="0">
                <a:solidFill>
                  <a:srgbClr val="1F1D24"/>
                </a:solidFill>
              </a:rPr>
              <a:t> in oral drug </a:t>
            </a:r>
            <a:r>
              <a:rPr lang="en-US" sz="2000" dirty="0" smtClean="0">
                <a:solidFill>
                  <a:srgbClr val="1F1D24"/>
                </a:solidFill>
              </a:rPr>
              <a:t>delivery</a:t>
            </a:r>
            <a:r>
              <a:rPr lang="el-GR" sz="2000" dirty="0" smtClean="0">
                <a:solidFill>
                  <a:srgbClr val="1F1D24"/>
                </a:solidFill>
              </a:rPr>
              <a:t>,</a:t>
            </a:r>
            <a:endParaRPr lang="el-GR" sz="2000" dirty="0">
              <a:solidFill>
                <a:srgbClr val="1F1D24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1F1D24"/>
                </a:solidFill>
              </a:rPr>
              <a:t>-</a:t>
            </a:r>
            <a:r>
              <a:rPr lang="en-US" sz="2000" dirty="0" err="1">
                <a:solidFill>
                  <a:srgbClr val="1F1D24"/>
                </a:solidFill>
              </a:rPr>
              <a:t>Dendrimers</a:t>
            </a:r>
            <a:r>
              <a:rPr lang="en-US" sz="2000" dirty="0">
                <a:solidFill>
                  <a:srgbClr val="1F1D24"/>
                </a:solidFill>
              </a:rPr>
              <a:t> for controlled release drug </a:t>
            </a:r>
            <a:r>
              <a:rPr lang="en-US" sz="2000" dirty="0" smtClean="0">
                <a:solidFill>
                  <a:srgbClr val="1F1D24"/>
                </a:solidFill>
              </a:rPr>
              <a:t>delivery</a:t>
            </a:r>
            <a:r>
              <a:rPr lang="el-GR" sz="2000" dirty="0" smtClean="0">
                <a:solidFill>
                  <a:srgbClr val="1F1D24"/>
                </a:solidFill>
              </a:rPr>
              <a:t>,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1F1D24"/>
                </a:solidFill>
              </a:rPr>
              <a:t>-</a:t>
            </a:r>
            <a:r>
              <a:rPr lang="en-US" sz="2000" dirty="0" err="1">
                <a:solidFill>
                  <a:srgbClr val="1F1D24"/>
                </a:solidFill>
              </a:rPr>
              <a:t>Dendrimers</a:t>
            </a:r>
            <a:r>
              <a:rPr lang="en-US" sz="2000" dirty="0">
                <a:solidFill>
                  <a:srgbClr val="1F1D24"/>
                </a:solidFill>
              </a:rPr>
              <a:t> in targeted drug </a:t>
            </a:r>
            <a:r>
              <a:rPr lang="en-US" sz="2000" dirty="0" smtClean="0">
                <a:solidFill>
                  <a:srgbClr val="1F1D24"/>
                </a:solidFill>
              </a:rPr>
              <a:t>delivery,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1F1D24"/>
                </a:solidFill>
              </a:rPr>
              <a:t>-</a:t>
            </a:r>
            <a:r>
              <a:rPr lang="en-US" sz="2000" dirty="0" err="1" smtClean="0">
                <a:solidFill>
                  <a:srgbClr val="1F1D24"/>
                </a:solidFill>
              </a:rPr>
              <a:t>Dendrimers</a:t>
            </a:r>
            <a:r>
              <a:rPr lang="en-US" sz="2000" dirty="0" smtClean="0">
                <a:solidFill>
                  <a:srgbClr val="1F1D24"/>
                </a:solidFill>
              </a:rPr>
              <a:t> as (antibacterial, antivirus) </a:t>
            </a:r>
            <a:r>
              <a:rPr lang="en-US" sz="2000" dirty="0" err="1" smtClean="0">
                <a:solidFill>
                  <a:srgbClr val="1F1D24"/>
                </a:solidFill>
              </a:rPr>
              <a:t>nanodrugs</a:t>
            </a:r>
            <a:r>
              <a:rPr lang="en-US" sz="2000" dirty="0" smtClean="0">
                <a:solidFill>
                  <a:srgbClr val="1F1D24"/>
                </a:solidFill>
              </a:rPr>
              <a:t>.</a:t>
            </a:r>
          </a:p>
          <a:p>
            <a:pPr marL="0" indent="0">
              <a:buNone/>
            </a:pPr>
            <a:endParaRPr lang="el-GR" sz="2000" dirty="0">
              <a:solidFill>
                <a:srgbClr val="1F1D24"/>
              </a:solidFill>
            </a:endParaRPr>
          </a:p>
          <a:p>
            <a:r>
              <a:rPr lang="el-GR" sz="2000" dirty="0" smtClean="0">
                <a:solidFill>
                  <a:srgbClr val="1F1D24"/>
                </a:solidFill>
              </a:rPr>
              <a:t>Διαγνωστικές εφαρμογές</a:t>
            </a:r>
            <a:r>
              <a:rPr lang="en-US" sz="2000" dirty="0" smtClean="0">
                <a:solidFill>
                  <a:srgbClr val="1F1D24"/>
                </a:solidFill>
              </a:rPr>
              <a:t>.</a:t>
            </a:r>
            <a:endParaRPr lang="el-GR" sz="2000" dirty="0" smtClean="0">
              <a:solidFill>
                <a:srgbClr val="1F1D24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1F1D24"/>
                </a:solidFill>
              </a:rPr>
              <a:t>-</a:t>
            </a:r>
            <a:r>
              <a:rPr lang="en-US" sz="2000" dirty="0" err="1">
                <a:solidFill>
                  <a:srgbClr val="1F1D24"/>
                </a:solidFill>
              </a:rPr>
              <a:t>Dendrimers</a:t>
            </a:r>
            <a:r>
              <a:rPr lang="en-US" sz="2000" dirty="0">
                <a:solidFill>
                  <a:srgbClr val="1F1D24"/>
                </a:solidFill>
              </a:rPr>
              <a:t> as MRI </a:t>
            </a:r>
            <a:r>
              <a:rPr lang="en-US" sz="2000" dirty="0" smtClean="0">
                <a:solidFill>
                  <a:srgbClr val="1F1D24"/>
                </a:solidFill>
              </a:rPr>
              <a:t>and </a:t>
            </a:r>
            <a:r>
              <a:rPr lang="en-US" sz="2000" dirty="0">
                <a:solidFill>
                  <a:srgbClr val="1F1D24"/>
                </a:solidFill>
              </a:rPr>
              <a:t>X-Ray </a:t>
            </a:r>
            <a:r>
              <a:rPr lang="en-US" sz="2000" dirty="0" smtClean="0">
                <a:solidFill>
                  <a:srgbClr val="1F1D24"/>
                </a:solidFill>
              </a:rPr>
              <a:t>contrast agents.</a:t>
            </a:r>
            <a:endParaRPr lang="el-GR" sz="2000" dirty="0" smtClean="0">
              <a:solidFill>
                <a:srgbClr val="1F1D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637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42920"/>
          </a:xfrm>
        </p:spPr>
        <p:txBody>
          <a:bodyPr>
            <a:normAutofit fontScale="90000"/>
          </a:bodyPr>
          <a:lstStyle/>
          <a:p>
            <a:r>
              <a:rPr lang="el-GR" sz="3200" i="1" dirty="0" smtClean="0">
                <a:solidFill>
                  <a:srgbClr val="1F1D24"/>
                </a:solidFill>
              </a:rPr>
              <a:t>Εφαρμογές.</a:t>
            </a:r>
            <a:endParaRPr lang="en-US" sz="3200" i="1" dirty="0">
              <a:solidFill>
                <a:srgbClr val="1F1D2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>
                <a:solidFill>
                  <a:srgbClr val="1F1D24"/>
                </a:solidFill>
              </a:rPr>
              <a:t>Dendrimers</a:t>
            </a:r>
            <a:r>
              <a:rPr lang="en-US" sz="2000" dirty="0">
                <a:solidFill>
                  <a:srgbClr val="1F1D24"/>
                </a:solidFill>
              </a:rPr>
              <a:t> in gene </a:t>
            </a:r>
            <a:r>
              <a:rPr lang="en-US" sz="2000" dirty="0" smtClean="0">
                <a:solidFill>
                  <a:srgbClr val="1F1D24"/>
                </a:solidFill>
              </a:rPr>
              <a:t>delivery,</a:t>
            </a:r>
            <a:endParaRPr lang="el-GR" sz="2000" dirty="0" smtClean="0">
              <a:solidFill>
                <a:srgbClr val="1F1D24"/>
              </a:solidFill>
            </a:endParaRPr>
          </a:p>
          <a:p>
            <a:r>
              <a:rPr lang="en-US" sz="2000" dirty="0" err="1" smtClean="0">
                <a:solidFill>
                  <a:srgbClr val="1F1D24"/>
                </a:solidFill>
              </a:rPr>
              <a:t>Dendrimers</a:t>
            </a:r>
            <a:r>
              <a:rPr lang="en-US" sz="2000" dirty="0" smtClean="0">
                <a:solidFill>
                  <a:srgbClr val="1F1D24"/>
                </a:solidFill>
              </a:rPr>
              <a:t> </a:t>
            </a:r>
            <a:r>
              <a:rPr lang="en-US" sz="2000" dirty="0">
                <a:solidFill>
                  <a:srgbClr val="1F1D24"/>
                </a:solidFill>
              </a:rPr>
              <a:t>as solubility </a:t>
            </a:r>
            <a:r>
              <a:rPr lang="en-US" sz="2000" dirty="0" smtClean="0">
                <a:solidFill>
                  <a:srgbClr val="1F1D24"/>
                </a:solidFill>
              </a:rPr>
              <a:t>enhancer,</a:t>
            </a:r>
            <a:endParaRPr lang="el-GR" sz="2000" dirty="0" smtClean="0">
              <a:solidFill>
                <a:srgbClr val="1F1D24"/>
              </a:solidFill>
            </a:endParaRPr>
          </a:p>
          <a:p>
            <a:r>
              <a:rPr lang="en-US" sz="2000" dirty="0" smtClean="0">
                <a:solidFill>
                  <a:srgbClr val="1F1D24"/>
                </a:solidFill>
              </a:rPr>
              <a:t>Cellular </a:t>
            </a:r>
            <a:r>
              <a:rPr lang="en-US" sz="2000" dirty="0">
                <a:solidFill>
                  <a:srgbClr val="1F1D24"/>
                </a:solidFill>
              </a:rPr>
              <a:t>delivery using </a:t>
            </a:r>
            <a:r>
              <a:rPr lang="en-US" sz="2000" dirty="0" err="1">
                <a:solidFill>
                  <a:srgbClr val="1F1D24"/>
                </a:solidFill>
              </a:rPr>
              <a:t>Dendrimers</a:t>
            </a:r>
            <a:r>
              <a:rPr lang="en-US" sz="2000" dirty="0">
                <a:solidFill>
                  <a:srgbClr val="1F1D24"/>
                </a:solidFill>
              </a:rPr>
              <a:t> </a:t>
            </a:r>
            <a:r>
              <a:rPr lang="en-US" sz="2000" dirty="0" smtClean="0">
                <a:solidFill>
                  <a:srgbClr val="1F1D24"/>
                </a:solidFill>
              </a:rPr>
              <a:t>carrier, </a:t>
            </a:r>
          </a:p>
          <a:p>
            <a:r>
              <a:rPr lang="en-US" sz="2000" dirty="0" err="1" smtClean="0">
                <a:solidFill>
                  <a:srgbClr val="1F1D24"/>
                </a:solidFill>
              </a:rPr>
              <a:t>Dendrimers</a:t>
            </a:r>
            <a:r>
              <a:rPr lang="en-US" sz="2000" dirty="0" smtClean="0">
                <a:solidFill>
                  <a:srgbClr val="1F1D24"/>
                </a:solidFill>
              </a:rPr>
              <a:t> </a:t>
            </a:r>
            <a:r>
              <a:rPr lang="en-US" sz="2000" dirty="0">
                <a:solidFill>
                  <a:srgbClr val="1F1D24"/>
                </a:solidFill>
              </a:rPr>
              <a:t>in </a:t>
            </a:r>
            <a:r>
              <a:rPr lang="en-US" sz="2000" dirty="0" smtClean="0">
                <a:solidFill>
                  <a:srgbClr val="1F1D24"/>
                </a:solidFill>
              </a:rPr>
              <a:t>Cosmetics,</a:t>
            </a:r>
          </a:p>
          <a:p>
            <a:r>
              <a:rPr lang="en-US" sz="2000" dirty="0" err="1" smtClean="0">
                <a:solidFill>
                  <a:srgbClr val="1F1D24"/>
                </a:solidFill>
              </a:rPr>
              <a:t>Dendrimers</a:t>
            </a:r>
            <a:r>
              <a:rPr lang="en-US" sz="2000" dirty="0" smtClean="0">
                <a:solidFill>
                  <a:srgbClr val="1F1D24"/>
                </a:solidFill>
              </a:rPr>
              <a:t> </a:t>
            </a:r>
            <a:r>
              <a:rPr lang="en-US" sz="2000" dirty="0">
                <a:solidFill>
                  <a:srgbClr val="1F1D24"/>
                </a:solidFill>
              </a:rPr>
              <a:t>as a light harvesting </a:t>
            </a:r>
            <a:r>
              <a:rPr lang="en-US" sz="2000" dirty="0" smtClean="0">
                <a:solidFill>
                  <a:srgbClr val="1F1D24"/>
                </a:solidFill>
              </a:rPr>
              <a:t>antennae</a:t>
            </a:r>
            <a:r>
              <a:rPr lang="el-GR" sz="2000" dirty="0" smtClean="0">
                <a:solidFill>
                  <a:srgbClr val="1F1D24"/>
                </a:solidFill>
              </a:rPr>
              <a:t> (</a:t>
            </a:r>
            <a:r>
              <a:rPr lang="en-US" sz="2000" dirty="0" err="1" smtClean="0">
                <a:solidFill>
                  <a:srgbClr val="1F1D24"/>
                </a:solidFill>
              </a:rPr>
              <a:t>biomimitics</a:t>
            </a:r>
            <a:r>
              <a:rPr lang="en-US" sz="2000" dirty="0" smtClean="0">
                <a:solidFill>
                  <a:srgbClr val="1F1D24"/>
                </a:solidFill>
              </a:rPr>
              <a:t>),</a:t>
            </a:r>
            <a:endParaRPr lang="el-GR" sz="2000" dirty="0" smtClean="0">
              <a:solidFill>
                <a:srgbClr val="1F1D24"/>
              </a:solidFill>
            </a:endParaRPr>
          </a:p>
          <a:p>
            <a:r>
              <a:rPr lang="en-US" sz="2000" dirty="0" err="1" smtClean="0">
                <a:solidFill>
                  <a:srgbClr val="1F1D24"/>
                </a:solidFill>
              </a:rPr>
              <a:t>Dendrimer</a:t>
            </a:r>
            <a:r>
              <a:rPr lang="en-US" sz="2000" dirty="0" err="1">
                <a:solidFill>
                  <a:srgbClr val="1F1D24"/>
                </a:solidFill>
              </a:rPr>
              <a:t>s</a:t>
            </a:r>
            <a:r>
              <a:rPr lang="en-US" sz="2000" dirty="0" smtClean="0">
                <a:solidFill>
                  <a:srgbClr val="1F1D24"/>
                </a:solidFill>
              </a:rPr>
              <a:t> </a:t>
            </a:r>
            <a:r>
              <a:rPr lang="en-US" sz="2000" dirty="0">
                <a:solidFill>
                  <a:srgbClr val="1F1D24"/>
                </a:solidFill>
              </a:rPr>
              <a:t>as molecular </a:t>
            </a:r>
            <a:r>
              <a:rPr lang="en-US" sz="2000" dirty="0" smtClean="0">
                <a:solidFill>
                  <a:srgbClr val="1F1D24"/>
                </a:solidFill>
              </a:rPr>
              <a:t>probes &amp; sensors,</a:t>
            </a:r>
          </a:p>
          <a:p>
            <a:r>
              <a:rPr lang="en-US" sz="2000" dirty="0" smtClean="0">
                <a:solidFill>
                  <a:srgbClr val="1F1D24"/>
                </a:solidFill>
              </a:rPr>
              <a:t>Dendritic </a:t>
            </a:r>
            <a:r>
              <a:rPr lang="en-US" sz="2000" dirty="0">
                <a:solidFill>
                  <a:srgbClr val="1F1D24"/>
                </a:solidFill>
              </a:rPr>
              <a:t>Catalysts / </a:t>
            </a:r>
            <a:r>
              <a:rPr lang="en-US" sz="2000" dirty="0" smtClean="0">
                <a:solidFill>
                  <a:srgbClr val="1F1D24"/>
                </a:solidFill>
              </a:rPr>
              <a:t>Enzymes,</a:t>
            </a:r>
          </a:p>
          <a:p>
            <a:r>
              <a:rPr lang="el-GR" sz="2000" dirty="0" smtClean="0">
                <a:solidFill>
                  <a:srgbClr val="1F1D24"/>
                </a:solidFill>
              </a:rPr>
              <a:t>Βιομηχανικές εφαρμογές και πολλές άλλες!!!</a:t>
            </a:r>
            <a:endParaRPr lang="en-US" sz="2000" dirty="0">
              <a:solidFill>
                <a:srgbClr val="1F1D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664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4496"/>
          </a:xfrm>
        </p:spPr>
        <p:txBody>
          <a:bodyPr>
            <a:normAutofit/>
          </a:bodyPr>
          <a:lstStyle/>
          <a:p>
            <a:r>
              <a:rPr lang="el-GR" sz="2800" i="1" dirty="0" smtClean="0">
                <a:solidFill>
                  <a:srgbClr val="1A1911"/>
                </a:solidFill>
              </a:rPr>
              <a:t>Φαρμακευτικές εφαρμογές.</a:t>
            </a:r>
            <a:endParaRPr lang="en-US" sz="2800" i="1" dirty="0">
              <a:solidFill>
                <a:srgbClr val="1A191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371" t="2194" r="-3375" b="-2194"/>
          <a:stretch/>
        </p:blipFill>
        <p:spPr>
          <a:xfrm>
            <a:off x="776149" y="1353958"/>
            <a:ext cx="7657413" cy="5627530"/>
          </a:xfrm>
        </p:spPr>
      </p:pic>
    </p:spTree>
    <p:extLst>
      <p:ext uri="{BB962C8B-B14F-4D97-AF65-F5344CB8AC3E}">
        <p14:creationId xmlns:p14="http://schemas.microsoft.com/office/powerpoint/2010/main" val="39486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3722"/>
          </a:xfrm>
        </p:spPr>
        <p:txBody>
          <a:bodyPr>
            <a:normAutofit fontScale="90000"/>
          </a:bodyPr>
          <a:lstStyle/>
          <a:p>
            <a:r>
              <a:rPr lang="el-GR" sz="3200" i="1" dirty="0" smtClean="0">
                <a:solidFill>
                  <a:schemeClr val="bg2">
                    <a:lumMod val="10000"/>
                  </a:schemeClr>
                </a:solidFill>
              </a:rPr>
              <a:t>Γιατί </a:t>
            </a:r>
            <a:r>
              <a:rPr lang="en-US" sz="3200" i="1" dirty="0" smtClean="0">
                <a:solidFill>
                  <a:schemeClr val="bg2">
                    <a:lumMod val="10000"/>
                  </a:schemeClr>
                </a:solidFill>
              </a:rPr>
              <a:t>drug</a:t>
            </a:r>
            <a:r>
              <a:rPr lang="en-US" sz="3200" i="1" dirty="0">
                <a:solidFill>
                  <a:schemeClr val="bg2">
                    <a:lumMod val="10000"/>
                  </a:schemeClr>
                </a:solidFill>
              </a:rPr>
              <a:t>-</a:t>
            </a:r>
            <a:r>
              <a:rPr lang="en-US" sz="3200" i="1" dirty="0" err="1">
                <a:solidFill>
                  <a:schemeClr val="bg2">
                    <a:lumMod val="10000"/>
                  </a:schemeClr>
                </a:solidFill>
              </a:rPr>
              <a:t>dendrimer</a:t>
            </a:r>
            <a:r>
              <a:rPr lang="en-US" sz="3200" i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i="1" dirty="0" smtClean="0">
                <a:solidFill>
                  <a:schemeClr val="bg2">
                    <a:lumMod val="10000"/>
                  </a:schemeClr>
                </a:solidFill>
              </a:rPr>
              <a:t>conjugates</a:t>
            </a:r>
            <a:r>
              <a:rPr lang="el-GR" sz="3200" i="1" dirty="0" smtClean="0">
                <a:solidFill>
                  <a:schemeClr val="bg2">
                    <a:lumMod val="10000"/>
                  </a:schemeClr>
                </a:solidFill>
              </a:rPr>
              <a:t>?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1738"/>
            <a:ext cx="8229600" cy="5299530"/>
          </a:xfrm>
        </p:spPr>
        <p:txBody>
          <a:bodyPr>
            <a:noAutofit/>
          </a:bodyPr>
          <a:lstStyle/>
          <a:p>
            <a:r>
              <a:rPr lang="el-GR" sz="1800" u="sng" dirty="0" smtClean="0">
                <a:solidFill>
                  <a:schemeClr val="bg2">
                    <a:lumMod val="10000"/>
                  </a:schemeClr>
                </a:solidFill>
              </a:rPr>
              <a:t>Πλεονεκτήματα χρήσης </a:t>
            </a:r>
            <a:r>
              <a:rPr lang="en-US" sz="1800" u="sng" dirty="0" smtClean="0">
                <a:solidFill>
                  <a:schemeClr val="bg2">
                    <a:lumMod val="10000"/>
                  </a:schemeClr>
                </a:solidFill>
              </a:rPr>
              <a:t>drug-</a:t>
            </a:r>
            <a:r>
              <a:rPr lang="en-US" sz="1800" u="sng" dirty="0" err="1" smtClean="0">
                <a:solidFill>
                  <a:schemeClr val="bg2">
                    <a:lumMod val="10000"/>
                  </a:schemeClr>
                </a:solidFill>
              </a:rPr>
              <a:t>dendrimer</a:t>
            </a:r>
            <a:r>
              <a:rPr lang="en-US" sz="1800" u="sng" dirty="0" smtClean="0">
                <a:solidFill>
                  <a:schemeClr val="bg2">
                    <a:lumMod val="10000"/>
                  </a:schemeClr>
                </a:solidFill>
              </a:rPr>
              <a:t> conjugates</a:t>
            </a:r>
            <a:r>
              <a:rPr lang="el-GR" sz="1800" u="sng" dirty="0">
                <a:solidFill>
                  <a:schemeClr val="bg2">
                    <a:lumMod val="10000"/>
                  </a:schemeClr>
                </a:solidFill>
              </a:rPr>
              <a:t>:</a:t>
            </a:r>
            <a:endParaRPr lang="en-US" sz="1800" u="sng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l-GR" sz="1800" dirty="0" smtClean="0">
                <a:solidFill>
                  <a:schemeClr val="bg2">
                    <a:lumMod val="10000"/>
                  </a:schemeClr>
                </a:solidFill>
              </a:rPr>
              <a:t>-</a:t>
            </a:r>
            <a:r>
              <a:rPr lang="en-US" sz="1800" dirty="0" err="1" smtClean="0">
                <a:solidFill>
                  <a:schemeClr val="bg2">
                    <a:lumMod val="10000"/>
                  </a:schemeClr>
                </a:solidFill>
              </a:rPr>
              <a:t>Nanosized</a:t>
            </a:r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</a:rPr>
              <a:t> (</a:t>
            </a:r>
            <a:r>
              <a:rPr lang="el-GR" sz="1800" dirty="0" smtClean="0">
                <a:solidFill>
                  <a:schemeClr val="bg2">
                    <a:lumMod val="10000"/>
                  </a:schemeClr>
                </a:solidFill>
              </a:rPr>
              <a:t>μέγεθος συγκρί</a:t>
            </a:r>
            <a:r>
              <a:rPr lang="el-GR" sz="1800" dirty="0">
                <a:solidFill>
                  <a:schemeClr val="bg2">
                    <a:lumMod val="10000"/>
                  </a:schemeClr>
                </a:solidFill>
              </a:rPr>
              <a:t>σ</a:t>
            </a:r>
            <a:r>
              <a:rPr lang="el-GR" sz="1800" dirty="0" smtClean="0">
                <a:solidFill>
                  <a:schemeClr val="bg2">
                    <a:lumMod val="10000"/>
                  </a:schemeClr>
                </a:solidFill>
              </a:rPr>
              <a:t>ιμο με πρωτε</a:t>
            </a:r>
            <a:r>
              <a:rPr lang="el-GR" sz="1800" dirty="0">
                <a:solidFill>
                  <a:srgbClr val="1F1D24"/>
                </a:solidFill>
              </a:rPr>
              <a:t>ΐ</a:t>
            </a:r>
            <a:r>
              <a:rPr lang="el-GR" sz="1800" dirty="0" smtClean="0">
                <a:solidFill>
                  <a:schemeClr val="bg2">
                    <a:lumMod val="10000"/>
                  </a:schemeClr>
                </a:solidFill>
              </a:rPr>
              <a:t>νες και </a:t>
            </a:r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</a:rPr>
              <a:t>DNA</a:t>
            </a:r>
            <a:r>
              <a:rPr lang="el-GR" sz="1800" dirty="0" smtClean="0">
                <a:solidFill>
                  <a:schemeClr val="bg2">
                    <a:lumMod val="10000"/>
                  </a:schemeClr>
                </a:solidFill>
              </a:rPr>
              <a:t>)</a:t>
            </a:r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el-GR" sz="1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l-GR" sz="1800" dirty="0" smtClean="0">
                <a:solidFill>
                  <a:schemeClr val="bg2">
                    <a:lumMod val="10000"/>
                  </a:schemeClr>
                </a:solidFill>
              </a:rPr>
              <a:t>-Πολλές θέσεις αλληλεπίδρασης (</a:t>
            </a:r>
            <a:r>
              <a:rPr lang="en-US" sz="1800" dirty="0" err="1" smtClean="0">
                <a:solidFill>
                  <a:schemeClr val="bg2">
                    <a:lumMod val="10000"/>
                  </a:schemeClr>
                </a:solidFill>
              </a:rPr>
              <a:t>polyvalency</a:t>
            </a:r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</a:rPr>
              <a:t> surface), </a:t>
            </a:r>
          </a:p>
          <a:p>
            <a:pPr marL="0" indent="0">
              <a:buNone/>
            </a:pPr>
            <a:r>
              <a:rPr lang="el-GR" sz="1800" dirty="0" smtClean="0">
                <a:solidFill>
                  <a:schemeClr val="bg2">
                    <a:lumMod val="10000"/>
                  </a:schemeClr>
                </a:solidFill>
              </a:rPr>
              <a:t>-Φόρτωση μεγάλης ποσότητας φαρμάκου</a:t>
            </a:r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</a:rPr>
              <a:t>,</a:t>
            </a:r>
            <a:endParaRPr lang="el-GR" sz="1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l-GR" sz="1800" dirty="0" smtClean="0">
                <a:solidFill>
                  <a:schemeClr val="bg2">
                    <a:lumMod val="10000"/>
                  </a:schemeClr>
                </a:solidFill>
              </a:rPr>
              <a:t>-Μεταφορά ελάχιστα διαλυτών &amp; υδρόφοβων φαρμάκων.</a:t>
            </a:r>
            <a:endParaRPr lang="en-US" sz="1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l-GR" sz="1800" u="sng" dirty="0" smtClean="0">
                <a:solidFill>
                  <a:schemeClr val="bg2">
                    <a:lumMod val="10000"/>
                  </a:schemeClr>
                </a:solidFill>
              </a:rPr>
              <a:t>Ιδιότητες </a:t>
            </a:r>
            <a:r>
              <a:rPr lang="en-US" sz="1800" u="sng" dirty="0" err="1" smtClean="0">
                <a:solidFill>
                  <a:schemeClr val="bg2">
                    <a:lumMod val="10000"/>
                  </a:schemeClr>
                </a:solidFill>
              </a:rPr>
              <a:t>dendr</a:t>
            </a:r>
            <a:r>
              <a:rPr lang="en-US" sz="1800" u="sng" dirty="0" err="1">
                <a:solidFill>
                  <a:schemeClr val="bg2">
                    <a:lumMod val="10000"/>
                  </a:schemeClr>
                </a:solidFill>
              </a:rPr>
              <a:t>i</a:t>
            </a:r>
            <a:r>
              <a:rPr lang="en-US" sz="1800" u="sng" dirty="0" err="1" smtClean="0">
                <a:solidFill>
                  <a:schemeClr val="bg2">
                    <a:lumMod val="10000"/>
                  </a:schemeClr>
                </a:solidFill>
              </a:rPr>
              <a:t>mer</a:t>
            </a:r>
            <a:r>
              <a:rPr lang="en-US" sz="1800" u="sng" dirty="0" smtClean="0">
                <a:solidFill>
                  <a:schemeClr val="bg2">
                    <a:lumMod val="10000"/>
                  </a:schemeClr>
                </a:solidFill>
              </a:rPr>
              <a:t> for drug &amp; gene delivery:</a:t>
            </a:r>
          </a:p>
          <a:p>
            <a:pPr marL="0" indent="0">
              <a:buNone/>
            </a:pPr>
            <a:endParaRPr lang="en-US" sz="1800" dirty="0" smtClean="0">
              <a:solidFill>
                <a:srgbClr val="1A1911"/>
              </a:solidFill>
            </a:endParaRPr>
          </a:p>
          <a:p>
            <a:pPr marL="0" indent="0">
              <a:buNone/>
            </a:pPr>
            <a:r>
              <a:rPr lang="el-GR" sz="1800" dirty="0" smtClean="0">
                <a:solidFill>
                  <a:srgbClr val="1A1911"/>
                </a:solidFill>
              </a:rPr>
              <a:t>-μη τοξικά</a:t>
            </a:r>
            <a:r>
              <a:rPr lang="en-US" sz="1800" dirty="0" smtClean="0">
                <a:solidFill>
                  <a:srgbClr val="1A1911"/>
                </a:solidFill>
              </a:rPr>
              <a:t>,</a:t>
            </a:r>
            <a:endParaRPr lang="el-GR" sz="1800" dirty="0" smtClean="0">
              <a:solidFill>
                <a:srgbClr val="1A1911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1A1911"/>
                </a:solidFill>
              </a:rPr>
              <a:t>-</a:t>
            </a:r>
            <a:r>
              <a:rPr lang="el-GR" sz="1800" dirty="0" smtClean="0">
                <a:solidFill>
                  <a:srgbClr val="1A1911"/>
                </a:solidFill>
              </a:rPr>
              <a:t>μη </a:t>
            </a:r>
            <a:r>
              <a:rPr lang="el-GR" sz="1800" dirty="0" err="1" smtClean="0">
                <a:solidFill>
                  <a:srgbClr val="1A1911"/>
                </a:solidFill>
              </a:rPr>
              <a:t>ανοσογόνα</a:t>
            </a:r>
            <a:r>
              <a:rPr lang="en-US" sz="1800" dirty="0" smtClean="0">
                <a:solidFill>
                  <a:srgbClr val="1A1911"/>
                </a:solidFill>
              </a:rPr>
              <a:t>,</a:t>
            </a:r>
            <a:r>
              <a:rPr lang="el-GR" sz="1800" dirty="0" smtClean="0">
                <a:solidFill>
                  <a:srgbClr val="1A1911"/>
                </a:solidFill>
              </a:rPr>
              <a:t> </a:t>
            </a:r>
            <a:endParaRPr lang="en-US" sz="1800" dirty="0" smtClean="0">
              <a:solidFill>
                <a:srgbClr val="1A1911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1A1911"/>
                </a:solidFill>
              </a:rPr>
              <a:t>-</a:t>
            </a:r>
            <a:r>
              <a:rPr lang="el-GR" sz="1800" dirty="0" smtClean="0">
                <a:solidFill>
                  <a:srgbClr val="1A1911"/>
                </a:solidFill>
              </a:rPr>
              <a:t>να είναι </a:t>
            </a:r>
            <a:r>
              <a:rPr lang="el-GR" sz="1800" dirty="0">
                <a:solidFill>
                  <a:srgbClr val="1A1911"/>
                </a:solidFill>
              </a:rPr>
              <a:t>σε θέση να </a:t>
            </a:r>
            <a:r>
              <a:rPr lang="el-GR" sz="1800" dirty="0" smtClean="0">
                <a:solidFill>
                  <a:srgbClr val="1A1911"/>
                </a:solidFill>
              </a:rPr>
              <a:t>διασχίσουν</a:t>
            </a:r>
            <a:r>
              <a:rPr lang="en-US" sz="1800" dirty="0" smtClean="0">
                <a:solidFill>
                  <a:srgbClr val="1A1911"/>
                </a:solidFill>
              </a:rPr>
              <a:t> </a:t>
            </a:r>
            <a:r>
              <a:rPr lang="el-GR" sz="1800" dirty="0" smtClean="0">
                <a:solidFill>
                  <a:srgbClr val="1A1911"/>
                </a:solidFill>
              </a:rPr>
              <a:t>την κυτταρική μεμβράνη, </a:t>
            </a:r>
            <a:endParaRPr lang="en-US" sz="1800" dirty="0" smtClean="0">
              <a:solidFill>
                <a:srgbClr val="1A1911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1A1911"/>
                </a:solidFill>
              </a:rPr>
              <a:t>-</a:t>
            </a:r>
            <a:r>
              <a:rPr lang="el-GR" sz="1800" dirty="0" smtClean="0">
                <a:solidFill>
                  <a:srgbClr val="1A1911"/>
                </a:solidFill>
              </a:rPr>
              <a:t>να είναι </a:t>
            </a:r>
            <a:r>
              <a:rPr lang="el-GR" sz="1800" dirty="0">
                <a:solidFill>
                  <a:srgbClr val="1A1911"/>
                </a:solidFill>
              </a:rPr>
              <a:t>σε θέση να στοχεύουν </a:t>
            </a:r>
            <a:r>
              <a:rPr lang="el-GR" sz="1800" dirty="0" smtClean="0">
                <a:solidFill>
                  <a:srgbClr val="1A1911"/>
                </a:solidFill>
              </a:rPr>
              <a:t>συγκεκριμένες δομές,</a:t>
            </a:r>
          </a:p>
          <a:p>
            <a:pPr marL="0" indent="0">
              <a:buNone/>
            </a:pPr>
            <a:r>
              <a:rPr lang="el-GR" sz="1800" dirty="0" smtClean="0">
                <a:solidFill>
                  <a:srgbClr val="1A1911"/>
                </a:solidFill>
              </a:rPr>
              <a:t>-να είναι σταθερά μέχρι το στόχο και έπειτα να διασπώνται σε μικρά μη τοξικά κομμάτια και να αποβάλλονται εύκολα .</a:t>
            </a:r>
            <a:endParaRPr lang="en-US" sz="1800" dirty="0">
              <a:solidFill>
                <a:srgbClr val="1A19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30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93" r="-791"/>
          <a:stretch/>
        </p:blipFill>
        <p:spPr>
          <a:xfrm>
            <a:off x="248170" y="248187"/>
            <a:ext cx="8595420" cy="6558225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l="622" r="1135"/>
          <a:stretch/>
        </p:blipFill>
        <p:spPr>
          <a:xfrm>
            <a:off x="1518221" y="1093215"/>
            <a:ext cx="5985296" cy="406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51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1473"/>
          </a:xfrm>
        </p:spPr>
        <p:txBody>
          <a:bodyPr>
            <a:normAutofit/>
          </a:bodyPr>
          <a:lstStyle/>
          <a:p>
            <a:r>
              <a:rPr lang="en-US" sz="3200" b="1" i="1" dirty="0" smtClean="0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el-GR" sz="3200" b="1" i="1" dirty="0" err="1" smtClean="0">
                <a:solidFill>
                  <a:schemeClr val="accent6">
                    <a:lumMod val="50000"/>
                  </a:schemeClr>
                </a:solidFill>
              </a:rPr>
              <a:t>πό</a:t>
            </a:r>
            <a:r>
              <a:rPr lang="el-GR" sz="3200" b="1" i="1" dirty="0" smtClean="0">
                <a:solidFill>
                  <a:schemeClr val="accent6">
                    <a:lumMod val="50000"/>
                  </a:schemeClr>
                </a:solidFill>
              </a:rPr>
              <a:t> τη φύση ...στο εργαστήριο. </a:t>
            </a:r>
            <a:endParaRPr lang="en-US" sz="32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78" y="1320999"/>
            <a:ext cx="2799552" cy="2279875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569060"/>
            <a:ext cx="3202923" cy="1921754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675" y="3909207"/>
            <a:ext cx="2858044" cy="2790165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8756" y="1355355"/>
            <a:ext cx="2484822" cy="1863617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828756" y="3116166"/>
            <a:ext cx="2699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29211D"/>
                </a:solidFill>
              </a:rPr>
              <a:t>Gecko’s foot hair.</a:t>
            </a:r>
            <a:endParaRPr lang="en-US" b="1" i="1" dirty="0">
              <a:solidFill>
                <a:srgbClr val="29211D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386830" y="2808325"/>
            <a:ext cx="2282979" cy="2193512"/>
          </a:xfrm>
          <a:prstGeom prst="ellipse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29211D"/>
                </a:solidFill>
              </a:rPr>
              <a:t>Dendritic pattern</a:t>
            </a:r>
            <a:endParaRPr lang="en-US" sz="2000" b="1" dirty="0">
              <a:solidFill>
                <a:srgbClr val="29211D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7200" y="4375007"/>
            <a:ext cx="3202923" cy="2324365"/>
          </a:xfrm>
          <a:prstGeom prst="round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316082" y="1276509"/>
            <a:ext cx="3202923" cy="2324365"/>
          </a:xfrm>
          <a:prstGeom prst="round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5650087" y="3909207"/>
            <a:ext cx="3202923" cy="2790165"/>
          </a:xfrm>
          <a:prstGeom prst="round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536796" y="1276509"/>
            <a:ext cx="2991057" cy="2183236"/>
          </a:xfrm>
          <a:prstGeom prst="round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4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751"/>
            <a:ext cx="8229600" cy="439215"/>
          </a:xfrm>
        </p:spPr>
        <p:txBody>
          <a:bodyPr>
            <a:normAutofit fontScale="90000"/>
          </a:bodyPr>
          <a:lstStyle/>
          <a:p>
            <a:r>
              <a:rPr lang="el-GR" sz="3200" i="1" dirty="0" smtClean="0">
                <a:solidFill>
                  <a:srgbClr val="1A1911"/>
                </a:solidFill>
              </a:rPr>
              <a:t>Παράγοντες που λαμβάνονται υπόψη.</a:t>
            </a:r>
            <a:endParaRPr lang="en-US" sz="3200" i="1" dirty="0">
              <a:solidFill>
                <a:srgbClr val="1A191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9655483"/>
              </p:ext>
            </p:extLst>
          </p:nvPr>
        </p:nvGraphicFramePr>
        <p:xfrm>
          <a:off x="306564" y="1360752"/>
          <a:ext cx="8627586" cy="5121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58323" y="3576817"/>
            <a:ext cx="12408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1A1911"/>
                </a:solidFill>
              </a:rPr>
              <a:t>Dedrimer</a:t>
            </a:r>
            <a:endParaRPr lang="en-US" sz="2000" b="1" dirty="0" smtClean="0">
              <a:solidFill>
                <a:srgbClr val="1A1911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1A1911"/>
                </a:solidFill>
              </a:rPr>
              <a:t>+</a:t>
            </a:r>
          </a:p>
          <a:p>
            <a:pPr algn="ctr"/>
            <a:r>
              <a:rPr lang="en-US" sz="2000" b="1" dirty="0" smtClean="0">
                <a:solidFill>
                  <a:srgbClr val="1A1911"/>
                </a:solidFill>
              </a:rPr>
              <a:t>Drug</a:t>
            </a:r>
            <a:endParaRPr lang="en-US" sz="2000" b="1" dirty="0">
              <a:solidFill>
                <a:srgbClr val="1A19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88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69924"/>
          </a:xfrm>
        </p:spPr>
        <p:txBody>
          <a:bodyPr>
            <a:normAutofit fontScale="90000"/>
          </a:bodyPr>
          <a:lstStyle/>
          <a:p>
            <a:r>
              <a:rPr lang="el-GR" sz="3200" i="1" dirty="0" smtClean="0">
                <a:solidFill>
                  <a:srgbClr val="1F1D24"/>
                </a:solidFill>
              </a:rPr>
              <a:t>Αλληλεπιδράσεις </a:t>
            </a:r>
            <a:r>
              <a:rPr lang="en-US" sz="3200" i="1" dirty="0" smtClean="0">
                <a:solidFill>
                  <a:srgbClr val="1F1D24"/>
                </a:solidFill>
              </a:rPr>
              <a:t>drug-</a:t>
            </a:r>
            <a:r>
              <a:rPr lang="en-US" sz="3200" i="1" dirty="0" err="1" smtClean="0">
                <a:solidFill>
                  <a:srgbClr val="1F1D24"/>
                </a:solidFill>
              </a:rPr>
              <a:t>dendrimer</a:t>
            </a:r>
            <a:r>
              <a:rPr lang="en-US" sz="3200" i="1" dirty="0" smtClean="0">
                <a:solidFill>
                  <a:srgbClr val="1F1D24"/>
                </a:solidFill>
              </a:rPr>
              <a:t>.</a:t>
            </a:r>
            <a:endParaRPr lang="en-US" sz="3200" i="1" dirty="0">
              <a:solidFill>
                <a:srgbClr val="1F1D2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1F1D24"/>
                </a:solidFill>
              </a:rPr>
              <a:t>Encapsulation</a:t>
            </a:r>
            <a:r>
              <a:rPr lang="en-US" sz="2000" dirty="0">
                <a:solidFill>
                  <a:srgbClr val="1F1D24"/>
                </a:solidFill>
              </a:rPr>
              <a:t>,</a:t>
            </a:r>
            <a:endParaRPr lang="en-US" sz="2000" dirty="0" smtClean="0">
              <a:solidFill>
                <a:srgbClr val="1F1D24"/>
              </a:solidFill>
            </a:endParaRPr>
          </a:p>
          <a:p>
            <a:r>
              <a:rPr lang="el-GR" sz="2000" dirty="0" smtClean="0">
                <a:solidFill>
                  <a:srgbClr val="1F1D24"/>
                </a:solidFill>
              </a:rPr>
              <a:t>Ηλεκτροστατικές αλληλεπιδράσεις,</a:t>
            </a:r>
          </a:p>
          <a:p>
            <a:r>
              <a:rPr lang="el-GR" sz="2000" dirty="0" smtClean="0">
                <a:solidFill>
                  <a:srgbClr val="1F1D24"/>
                </a:solidFill>
              </a:rPr>
              <a:t>Ομοιοπολικές συζεύξεις</a:t>
            </a:r>
            <a:r>
              <a:rPr lang="en-US" sz="2000" dirty="0" smtClean="0">
                <a:solidFill>
                  <a:srgbClr val="1F1D24"/>
                </a:solidFill>
              </a:rPr>
              <a:t>.</a:t>
            </a:r>
          </a:p>
          <a:p>
            <a:endParaRPr lang="en-US" sz="2000" dirty="0">
              <a:solidFill>
                <a:srgbClr val="1F1D24"/>
              </a:solidFill>
            </a:endParaRPr>
          </a:p>
          <a:p>
            <a:endParaRPr lang="en-US" sz="2000" dirty="0" smtClean="0">
              <a:solidFill>
                <a:srgbClr val="1F1D2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700" y="3191406"/>
            <a:ext cx="4073742" cy="293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48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18" r="-1541"/>
          <a:stretch/>
        </p:blipFill>
        <p:spPr>
          <a:xfrm>
            <a:off x="2131349" y="983287"/>
            <a:ext cx="4437879" cy="4207623"/>
          </a:xfrm>
        </p:spPr>
      </p:pic>
      <p:sp>
        <p:nvSpPr>
          <p:cNvPr id="7" name="TextBox 6"/>
          <p:cNvSpPr txBox="1"/>
          <p:nvPr/>
        </p:nvSpPr>
        <p:spPr>
          <a:xfrm>
            <a:off x="832102" y="5683461"/>
            <a:ext cx="7481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1A1911"/>
                </a:solidFill>
              </a:rPr>
              <a:t>Targeting moieties:</a:t>
            </a:r>
            <a:r>
              <a:rPr lang="en-US" b="1" dirty="0" smtClean="0">
                <a:solidFill>
                  <a:srgbClr val="1A1911"/>
                </a:solidFill>
              </a:rPr>
              <a:t>  </a:t>
            </a:r>
            <a:r>
              <a:rPr lang="en-US" dirty="0" smtClean="0">
                <a:solidFill>
                  <a:srgbClr val="1A1911"/>
                </a:solidFill>
              </a:rPr>
              <a:t>folic acid, monoclonal </a:t>
            </a:r>
            <a:r>
              <a:rPr lang="en-US" dirty="0">
                <a:solidFill>
                  <a:srgbClr val="1A1911"/>
                </a:solidFill>
              </a:rPr>
              <a:t>antibodies, amino </a:t>
            </a:r>
            <a:r>
              <a:rPr lang="en-US" dirty="0" smtClean="0">
                <a:solidFill>
                  <a:srgbClr val="1A1911"/>
                </a:solidFill>
              </a:rPr>
              <a:t>acids, biotin, </a:t>
            </a:r>
            <a:r>
              <a:rPr lang="en-US" dirty="0" err="1" smtClean="0">
                <a:solidFill>
                  <a:srgbClr val="1A1911"/>
                </a:solidFill>
              </a:rPr>
              <a:t>etc</a:t>
            </a:r>
            <a:r>
              <a:rPr lang="en-US" dirty="0" smtClean="0">
                <a:solidFill>
                  <a:srgbClr val="1A1911"/>
                </a:solidFill>
              </a:rPr>
              <a:t> </a:t>
            </a:r>
            <a:endParaRPr lang="en-US" dirty="0">
              <a:solidFill>
                <a:srgbClr val="1A191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69924"/>
          </a:xfrm>
        </p:spPr>
        <p:txBody>
          <a:bodyPr>
            <a:normAutofit fontScale="90000"/>
          </a:bodyPr>
          <a:lstStyle/>
          <a:p>
            <a:r>
              <a:rPr lang="en-US" sz="3200" i="1" dirty="0" smtClean="0">
                <a:solidFill>
                  <a:srgbClr val="1F1D24"/>
                </a:solidFill>
              </a:rPr>
              <a:t>Targeting cells.</a:t>
            </a:r>
            <a:endParaRPr lang="en-US" sz="3200" i="1" dirty="0">
              <a:solidFill>
                <a:srgbClr val="1F1D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97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62" r="-84"/>
          <a:stretch/>
        </p:blipFill>
        <p:spPr>
          <a:xfrm>
            <a:off x="457200" y="1036549"/>
            <a:ext cx="8272498" cy="5255646"/>
          </a:xfrm>
        </p:spPr>
      </p:pic>
      <p:sp>
        <p:nvSpPr>
          <p:cNvPr id="5" name="Rectangle 4"/>
          <p:cNvSpPr/>
          <p:nvPr/>
        </p:nvSpPr>
        <p:spPr>
          <a:xfrm>
            <a:off x="457200" y="1169211"/>
            <a:ext cx="8229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u="sng" dirty="0" smtClean="0">
                <a:solidFill>
                  <a:srgbClr val="1A1911"/>
                </a:solidFill>
                <a:sym typeface="Wingdings"/>
              </a:rPr>
              <a:t>Απελευθέρωση </a:t>
            </a:r>
            <a:r>
              <a:rPr lang="en-US" u="sng" dirty="0" smtClean="0">
                <a:solidFill>
                  <a:srgbClr val="1A1911"/>
                </a:solidFill>
                <a:sym typeface="Wingdings"/>
              </a:rPr>
              <a:t>drug :</a:t>
            </a:r>
            <a:endParaRPr lang="el-GR" u="sng" dirty="0" smtClean="0">
              <a:solidFill>
                <a:srgbClr val="1A1911"/>
              </a:solidFill>
              <a:sym typeface="Wingdings"/>
            </a:endParaRPr>
          </a:p>
          <a:p>
            <a:r>
              <a:rPr lang="el-GR" dirty="0" smtClean="0">
                <a:solidFill>
                  <a:srgbClr val="1A1911"/>
                </a:solidFill>
                <a:sym typeface="Wingdings"/>
              </a:rPr>
              <a:t>α</a:t>
            </a:r>
            <a:r>
              <a:rPr lang="el-GR" dirty="0">
                <a:solidFill>
                  <a:srgbClr val="1A1911"/>
                </a:solidFill>
                <a:sym typeface="Wingdings"/>
              </a:rPr>
              <a:t>) ανάλογα με το περιβάλλον/ένζυμα  </a:t>
            </a:r>
            <a:r>
              <a:rPr lang="el-GR" dirty="0" smtClean="0">
                <a:solidFill>
                  <a:srgbClr val="1A1911"/>
                </a:solidFill>
                <a:sym typeface="Wingdings"/>
              </a:rPr>
              <a:t>(διάσπαση </a:t>
            </a:r>
            <a:r>
              <a:rPr lang="el-GR" dirty="0">
                <a:solidFill>
                  <a:srgbClr val="1A1911"/>
                </a:solidFill>
                <a:sym typeface="Wingdings"/>
              </a:rPr>
              <a:t>ασταθών </a:t>
            </a:r>
            <a:r>
              <a:rPr lang="el-GR" dirty="0" smtClean="0">
                <a:solidFill>
                  <a:srgbClr val="1A1911"/>
                </a:solidFill>
                <a:sym typeface="Wingdings"/>
              </a:rPr>
              <a:t>δεσμών)</a:t>
            </a:r>
            <a:r>
              <a:rPr lang="en-US" dirty="0" smtClean="0">
                <a:solidFill>
                  <a:srgbClr val="1A1911"/>
                </a:solidFill>
                <a:sym typeface="Wingdings"/>
              </a:rPr>
              <a:t> </a:t>
            </a:r>
            <a:r>
              <a:rPr lang="el-GR" dirty="0" smtClean="0">
                <a:solidFill>
                  <a:srgbClr val="1A1911"/>
                </a:solidFill>
                <a:sym typeface="Wingdings"/>
              </a:rPr>
              <a:t>ή</a:t>
            </a:r>
          </a:p>
          <a:p>
            <a:r>
              <a:rPr lang="el-GR" dirty="0" smtClean="0">
                <a:solidFill>
                  <a:srgbClr val="1F1D24"/>
                </a:solidFill>
                <a:sym typeface="Wingdings"/>
              </a:rPr>
              <a:t>β) </a:t>
            </a:r>
            <a:r>
              <a:rPr lang="el-GR" dirty="0">
                <a:solidFill>
                  <a:srgbClr val="1A1911"/>
                </a:solidFill>
                <a:sym typeface="Wingdings"/>
              </a:rPr>
              <a:t>ανάλογα με </a:t>
            </a:r>
            <a:r>
              <a:rPr lang="en-US" dirty="0" smtClean="0">
                <a:solidFill>
                  <a:srgbClr val="1F1D24"/>
                </a:solidFill>
                <a:sym typeface="Wingdings"/>
              </a:rPr>
              <a:t>pH</a:t>
            </a:r>
            <a:r>
              <a:rPr lang="en-US" dirty="0">
                <a:solidFill>
                  <a:srgbClr val="1F1D24"/>
                </a:solidFill>
                <a:sym typeface="Wingdings"/>
              </a:rPr>
              <a:t>, </a:t>
            </a:r>
            <a:r>
              <a:rPr lang="el-GR" dirty="0">
                <a:solidFill>
                  <a:srgbClr val="1F1D24"/>
                </a:solidFill>
                <a:sym typeface="Wingdings"/>
              </a:rPr>
              <a:t>θερμοκρασία , </a:t>
            </a:r>
            <a:r>
              <a:rPr lang="el-GR" dirty="0" smtClean="0">
                <a:solidFill>
                  <a:srgbClr val="1F1D24"/>
                </a:solidFill>
                <a:sym typeface="Wingdings"/>
              </a:rPr>
              <a:t>φω</a:t>
            </a:r>
            <a:r>
              <a:rPr lang="el-GR" dirty="0">
                <a:solidFill>
                  <a:srgbClr val="1F1D24"/>
                </a:solidFill>
                <a:sym typeface="Wingdings"/>
              </a:rPr>
              <a:t>ς</a:t>
            </a:r>
            <a:r>
              <a:rPr lang="el-GR" dirty="0" smtClean="0">
                <a:solidFill>
                  <a:srgbClr val="1F1D24"/>
                </a:solidFill>
                <a:sym typeface="Wingdings"/>
              </a:rPr>
              <a:t>.</a:t>
            </a:r>
            <a:endParaRPr lang="en-US" dirty="0">
              <a:solidFill>
                <a:srgbClr val="1F1D24"/>
              </a:solidFill>
            </a:endParaRPr>
          </a:p>
          <a:p>
            <a:endParaRPr lang="el-GR" dirty="0" smtClean="0">
              <a:solidFill>
                <a:srgbClr val="1A1911"/>
              </a:solidFill>
              <a:sym typeface="Wingdings"/>
            </a:endParaRPr>
          </a:p>
          <a:p>
            <a:r>
              <a:rPr lang="el-GR" dirty="0" smtClean="0">
                <a:solidFill>
                  <a:srgbClr val="1A1911"/>
                </a:solidFill>
              </a:rPr>
              <a:t>-Εκτός </a:t>
            </a:r>
            <a:r>
              <a:rPr lang="el-GR" dirty="0">
                <a:solidFill>
                  <a:srgbClr val="1A1911"/>
                </a:solidFill>
              </a:rPr>
              <a:t>από τις</a:t>
            </a:r>
            <a:r>
              <a:rPr lang="en-US" dirty="0">
                <a:solidFill>
                  <a:srgbClr val="1A1911"/>
                </a:solidFill>
              </a:rPr>
              <a:t> terminal groups</a:t>
            </a:r>
            <a:r>
              <a:rPr lang="el-GR" dirty="0">
                <a:solidFill>
                  <a:srgbClr val="1A1911"/>
                </a:solidFill>
              </a:rPr>
              <a:t>, </a:t>
            </a:r>
            <a:r>
              <a:rPr lang="el-GR" dirty="0" smtClean="0">
                <a:solidFill>
                  <a:srgbClr val="1A1911"/>
                </a:solidFill>
              </a:rPr>
              <a:t>μπορεί να γίνει αποσυναρμολόγηση της πλήρους δομής του </a:t>
            </a:r>
            <a:r>
              <a:rPr lang="en-US" dirty="0" err="1" smtClean="0">
                <a:solidFill>
                  <a:srgbClr val="1A1911"/>
                </a:solidFill>
              </a:rPr>
              <a:t>dendrimers</a:t>
            </a:r>
            <a:r>
              <a:rPr lang="en-US" dirty="0" smtClean="0">
                <a:solidFill>
                  <a:srgbClr val="1A1911"/>
                </a:solidFill>
              </a:rPr>
              <a:t>.</a:t>
            </a:r>
            <a:r>
              <a:rPr lang="el-GR" dirty="0">
                <a:solidFill>
                  <a:srgbClr val="1A1911"/>
                </a:solidFill>
              </a:rPr>
              <a:t/>
            </a:r>
            <a:br>
              <a:rPr lang="el-GR" dirty="0">
                <a:solidFill>
                  <a:srgbClr val="1A1911"/>
                </a:solidFill>
              </a:rPr>
            </a:br>
            <a:endParaRPr lang="el-GR" dirty="0">
              <a:solidFill>
                <a:srgbClr val="1A1911"/>
              </a:solidFill>
              <a:sym typeface="Wingding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69924"/>
          </a:xfrm>
        </p:spPr>
        <p:txBody>
          <a:bodyPr>
            <a:normAutofit fontScale="90000"/>
          </a:bodyPr>
          <a:lstStyle/>
          <a:p>
            <a:r>
              <a:rPr lang="en-US" sz="3200" i="1" dirty="0">
                <a:solidFill>
                  <a:srgbClr val="1F1D24"/>
                </a:solidFill>
              </a:rPr>
              <a:t>D</a:t>
            </a:r>
            <a:r>
              <a:rPr lang="en-US" sz="3200" i="1" dirty="0" smtClean="0">
                <a:solidFill>
                  <a:srgbClr val="1F1D24"/>
                </a:solidFill>
              </a:rPr>
              <a:t>rug release.</a:t>
            </a:r>
            <a:endParaRPr lang="en-US" sz="3200" i="1" dirty="0">
              <a:solidFill>
                <a:srgbClr val="1F1D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35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62" y="919158"/>
            <a:ext cx="7688642" cy="449751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3722"/>
          </a:xfrm>
        </p:spPr>
        <p:txBody>
          <a:bodyPr>
            <a:normAutofit fontScale="90000"/>
          </a:bodyPr>
          <a:lstStyle/>
          <a:p>
            <a:r>
              <a:rPr lang="el-GR" sz="3200" i="1" dirty="0" smtClean="0">
                <a:solidFill>
                  <a:srgbClr val="1A1911"/>
                </a:solidFill>
              </a:rPr>
              <a:t>Το πρόβλημα της τοξικότητας.</a:t>
            </a:r>
            <a:endParaRPr lang="en-US" sz="3200" i="1" dirty="0">
              <a:solidFill>
                <a:srgbClr val="1A191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8666" y="5898099"/>
            <a:ext cx="7082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1A1911"/>
                </a:solidFill>
              </a:rPr>
              <a:t>Λύση: </a:t>
            </a:r>
            <a:r>
              <a:rPr lang="el-GR" dirty="0" smtClean="0">
                <a:solidFill>
                  <a:srgbClr val="1A1911"/>
                </a:solidFill>
              </a:rPr>
              <a:t>Η τροποποίηση/κάλυψη των τερματικών ομάδων των </a:t>
            </a:r>
            <a:r>
              <a:rPr lang="en-US" dirty="0" err="1" smtClean="0">
                <a:solidFill>
                  <a:srgbClr val="1A1911"/>
                </a:solidFill>
              </a:rPr>
              <a:t>dendrimers</a:t>
            </a:r>
            <a:r>
              <a:rPr lang="en-US" dirty="0" smtClean="0">
                <a:solidFill>
                  <a:srgbClr val="1A1911"/>
                </a:solidFill>
              </a:rPr>
              <a:t>.</a:t>
            </a:r>
            <a:r>
              <a:rPr lang="el-GR" dirty="0" smtClean="0">
                <a:solidFill>
                  <a:srgbClr val="1A1911"/>
                </a:solidFill>
              </a:rPr>
              <a:t> </a:t>
            </a:r>
            <a:endParaRPr lang="en-US" dirty="0">
              <a:solidFill>
                <a:srgbClr val="1A19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116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33" y="1308268"/>
            <a:ext cx="7706922" cy="509911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6928"/>
          </a:xfrm>
        </p:spPr>
        <p:txBody>
          <a:bodyPr>
            <a:normAutofit fontScale="90000"/>
          </a:bodyPr>
          <a:lstStyle/>
          <a:p>
            <a:r>
              <a:rPr lang="el-GR" sz="3200" i="1" dirty="0" smtClean="0">
                <a:solidFill>
                  <a:srgbClr val="1A1911"/>
                </a:solidFill>
              </a:rPr>
              <a:t>Τροποποίηση τελικών ομάδων.</a:t>
            </a:r>
            <a:endParaRPr lang="en-US" sz="3200" i="1" dirty="0">
              <a:solidFill>
                <a:srgbClr val="1A19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775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44" y="613170"/>
            <a:ext cx="8821548" cy="58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25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6864"/>
          </a:xfrm>
        </p:spPr>
        <p:txBody>
          <a:bodyPr>
            <a:normAutofit fontScale="90000"/>
          </a:bodyPr>
          <a:lstStyle/>
          <a:p>
            <a:r>
              <a:rPr lang="en-US" sz="3200" i="1" dirty="0" smtClean="0">
                <a:solidFill>
                  <a:srgbClr val="1A1911"/>
                </a:solidFill>
              </a:rPr>
              <a:t>Anticancer drugs</a:t>
            </a:r>
            <a:r>
              <a:rPr lang="el-GR" sz="3200" i="1" dirty="0" smtClean="0">
                <a:solidFill>
                  <a:srgbClr val="1A1911"/>
                </a:solidFill>
              </a:rPr>
              <a:t>.</a:t>
            </a:r>
            <a:endParaRPr lang="en-US" sz="3200" i="1" dirty="0">
              <a:solidFill>
                <a:srgbClr val="1A191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53" r="-253"/>
          <a:stretch/>
        </p:blipFill>
        <p:spPr>
          <a:xfrm>
            <a:off x="218974" y="1485382"/>
            <a:ext cx="4063646" cy="3200979"/>
          </a:xfrm>
        </p:spPr>
      </p:pic>
      <p:sp>
        <p:nvSpPr>
          <p:cNvPr id="6" name="TextBox 5"/>
          <p:cNvSpPr txBox="1"/>
          <p:nvPr/>
        </p:nvSpPr>
        <p:spPr>
          <a:xfrm>
            <a:off x="457200" y="5089320"/>
            <a:ext cx="3585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solidFill>
                  <a:srgbClr val="1A1911"/>
                </a:solidFill>
              </a:rPr>
              <a:t>G5 PAMAM </a:t>
            </a:r>
            <a:r>
              <a:rPr lang="en-US" sz="1400" dirty="0" err="1" smtClean="0">
                <a:solidFill>
                  <a:srgbClr val="1A1911"/>
                </a:solidFill>
              </a:rPr>
              <a:t>dendrimer</a:t>
            </a:r>
            <a:r>
              <a:rPr lang="en-US" sz="1400" dirty="0" smtClean="0">
                <a:solidFill>
                  <a:srgbClr val="1A1911"/>
                </a:solidFill>
              </a:rPr>
              <a:t> with a </a:t>
            </a:r>
            <a:r>
              <a:rPr lang="en-US" sz="1400" dirty="0">
                <a:solidFill>
                  <a:srgbClr val="1A1911"/>
                </a:solidFill>
              </a:rPr>
              <a:t>cleavable drug (PTX), a targeting function (FA), an imaging </a:t>
            </a:r>
            <a:r>
              <a:rPr lang="en-US" sz="1400" dirty="0" smtClean="0">
                <a:solidFill>
                  <a:srgbClr val="1A1911"/>
                </a:solidFill>
              </a:rPr>
              <a:t>unit</a:t>
            </a:r>
            <a:r>
              <a:rPr lang="el-GR" sz="1400" dirty="0" smtClean="0">
                <a:solidFill>
                  <a:srgbClr val="1A1911"/>
                </a:solidFill>
              </a:rPr>
              <a:t> </a:t>
            </a:r>
            <a:r>
              <a:rPr lang="en-US" sz="1400" dirty="0" smtClean="0">
                <a:solidFill>
                  <a:srgbClr val="1A1911"/>
                </a:solidFill>
              </a:rPr>
              <a:t>(</a:t>
            </a:r>
            <a:r>
              <a:rPr lang="en-US" sz="1400" dirty="0">
                <a:solidFill>
                  <a:srgbClr val="1A1911"/>
                </a:solidFill>
              </a:rPr>
              <a:t>fluorescein), alcohols (OH) and acetates (Ac</a:t>
            </a:r>
            <a:r>
              <a:rPr lang="en-US" sz="1400" dirty="0" smtClean="0">
                <a:solidFill>
                  <a:srgbClr val="1A1911"/>
                </a:solidFill>
              </a:rPr>
              <a:t>)</a:t>
            </a:r>
            <a:r>
              <a:rPr lang="el-GR" sz="1400" dirty="0" smtClean="0">
                <a:solidFill>
                  <a:srgbClr val="1A1911"/>
                </a:solidFill>
              </a:rPr>
              <a:t>. </a:t>
            </a:r>
            <a:endParaRPr lang="en-US" sz="1400" dirty="0">
              <a:solidFill>
                <a:srgbClr val="1A191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40067" y="1941698"/>
            <a:ext cx="460393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1A1911"/>
                </a:solidFill>
              </a:rPr>
              <a:t>-</a:t>
            </a:r>
            <a:r>
              <a:rPr lang="en-US" dirty="0">
                <a:solidFill>
                  <a:srgbClr val="1A1911"/>
                </a:solidFill>
              </a:rPr>
              <a:t>PAMAM</a:t>
            </a:r>
            <a:r>
              <a:rPr lang="el-GR" dirty="0">
                <a:solidFill>
                  <a:srgbClr val="1A1911"/>
                </a:solidFill>
              </a:rPr>
              <a:t> και </a:t>
            </a:r>
            <a:r>
              <a:rPr lang="en-US" dirty="0">
                <a:solidFill>
                  <a:srgbClr val="1A1911"/>
                </a:solidFill>
              </a:rPr>
              <a:t>PPI  </a:t>
            </a:r>
            <a:r>
              <a:rPr lang="en-US" dirty="0" err="1">
                <a:solidFill>
                  <a:srgbClr val="1A1911"/>
                </a:solidFill>
              </a:rPr>
              <a:t>dendrimers</a:t>
            </a:r>
            <a:r>
              <a:rPr lang="en-US" dirty="0">
                <a:solidFill>
                  <a:srgbClr val="1A1911"/>
                </a:solidFill>
              </a:rPr>
              <a:t> </a:t>
            </a:r>
            <a:r>
              <a:rPr lang="el-GR" dirty="0">
                <a:solidFill>
                  <a:srgbClr val="1A1911"/>
                </a:solidFill>
              </a:rPr>
              <a:t>με </a:t>
            </a:r>
            <a:r>
              <a:rPr lang="el-GR" dirty="0" err="1">
                <a:solidFill>
                  <a:srgbClr val="1A1911"/>
                </a:solidFill>
              </a:rPr>
              <a:t>άμινο</a:t>
            </a:r>
            <a:r>
              <a:rPr lang="el-GR" dirty="0">
                <a:solidFill>
                  <a:srgbClr val="1A1911"/>
                </a:solidFill>
              </a:rPr>
              <a:t> τερματικές ομάδες.</a:t>
            </a:r>
          </a:p>
          <a:p>
            <a:endParaRPr lang="el-GR" dirty="0" smtClean="0">
              <a:solidFill>
                <a:srgbClr val="1A1911"/>
              </a:solidFill>
            </a:endParaRPr>
          </a:p>
          <a:p>
            <a:r>
              <a:rPr lang="el-GR" dirty="0" smtClean="0">
                <a:solidFill>
                  <a:srgbClr val="1A1911"/>
                </a:solidFill>
              </a:rPr>
              <a:t>-</a:t>
            </a:r>
            <a:r>
              <a:rPr lang="el-GR" dirty="0" err="1">
                <a:solidFill>
                  <a:srgbClr val="1A1911"/>
                </a:solidFill>
              </a:rPr>
              <a:t>Μ</a:t>
            </a:r>
            <a:r>
              <a:rPr lang="el-GR" dirty="0" err="1" smtClean="0">
                <a:solidFill>
                  <a:srgbClr val="1A1911"/>
                </a:solidFill>
              </a:rPr>
              <a:t>ικροπεριβάλλον</a:t>
            </a:r>
            <a:r>
              <a:rPr lang="el-GR" dirty="0" smtClean="0">
                <a:solidFill>
                  <a:srgbClr val="1A1911"/>
                </a:solidFill>
              </a:rPr>
              <a:t> όγκου όξινο.</a:t>
            </a:r>
          </a:p>
          <a:p>
            <a:endParaRPr lang="el-GR" dirty="0" smtClean="0">
              <a:solidFill>
                <a:srgbClr val="1A1911"/>
              </a:solidFill>
            </a:endParaRPr>
          </a:p>
          <a:p>
            <a:r>
              <a:rPr lang="el-GR" dirty="0" smtClean="0">
                <a:solidFill>
                  <a:srgbClr val="1A1911"/>
                </a:solidFill>
              </a:rPr>
              <a:t>-Υποδοχείς </a:t>
            </a:r>
            <a:r>
              <a:rPr lang="el-GR" dirty="0" err="1" smtClean="0">
                <a:solidFill>
                  <a:srgbClr val="1A1911"/>
                </a:solidFill>
              </a:rPr>
              <a:t>φολικού</a:t>
            </a:r>
            <a:r>
              <a:rPr lang="el-GR" dirty="0" smtClean="0">
                <a:solidFill>
                  <a:srgbClr val="1A1911"/>
                </a:solidFill>
              </a:rPr>
              <a:t> οξέος </a:t>
            </a:r>
            <a:r>
              <a:rPr lang="el-GR" dirty="0" err="1" smtClean="0">
                <a:solidFill>
                  <a:srgbClr val="1A1911"/>
                </a:solidFill>
              </a:rPr>
              <a:t>υπερεκφράζονται</a:t>
            </a:r>
            <a:r>
              <a:rPr lang="el-GR" dirty="0" smtClean="0">
                <a:solidFill>
                  <a:srgbClr val="1A1911"/>
                </a:solidFill>
              </a:rPr>
              <a:t> </a:t>
            </a:r>
          </a:p>
          <a:p>
            <a:r>
              <a:rPr lang="el-GR" dirty="0" smtClean="0">
                <a:solidFill>
                  <a:srgbClr val="1A1911"/>
                </a:solidFill>
              </a:rPr>
              <a:t>σε καρκινικά κύτταρα.</a:t>
            </a:r>
          </a:p>
          <a:p>
            <a:endParaRPr lang="el-GR" dirty="0">
              <a:solidFill>
                <a:srgbClr val="1A1911"/>
              </a:solidFill>
            </a:endParaRPr>
          </a:p>
          <a:p>
            <a:endParaRPr lang="el-GR" dirty="0">
              <a:solidFill>
                <a:srgbClr val="1A1911"/>
              </a:solidFill>
            </a:endParaRPr>
          </a:p>
          <a:p>
            <a:endParaRPr lang="en-US" dirty="0">
              <a:solidFill>
                <a:srgbClr val="1A19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87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8321"/>
          </a:xfrm>
        </p:spPr>
        <p:txBody>
          <a:bodyPr>
            <a:normAutofit fontScale="90000"/>
          </a:bodyPr>
          <a:lstStyle/>
          <a:p>
            <a:r>
              <a:rPr lang="en-US" sz="3200" i="1" dirty="0">
                <a:solidFill>
                  <a:srgbClr val="1F1D24"/>
                </a:solidFill>
              </a:rPr>
              <a:t>BNCT (Boron Neutron </a:t>
            </a:r>
            <a:r>
              <a:rPr lang="en-US" sz="3200" i="1" dirty="0" smtClean="0">
                <a:solidFill>
                  <a:srgbClr val="1F1D24"/>
                </a:solidFill>
              </a:rPr>
              <a:t>Capture Therapy).</a:t>
            </a:r>
            <a:endParaRPr lang="en-US" sz="3200" i="1" dirty="0">
              <a:solidFill>
                <a:srgbClr val="1F1D24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6"/>
          <a:stretch/>
        </p:blipFill>
        <p:spPr>
          <a:xfrm>
            <a:off x="457200" y="1600200"/>
            <a:ext cx="4214251" cy="4525963"/>
          </a:xfrm>
        </p:spPr>
      </p:pic>
      <p:sp>
        <p:nvSpPr>
          <p:cNvPr id="5" name="TextBox 4"/>
          <p:cNvSpPr txBox="1"/>
          <p:nvPr/>
        </p:nvSpPr>
        <p:spPr>
          <a:xfrm>
            <a:off x="4671452" y="1651878"/>
            <a:ext cx="43100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dirty="0" smtClean="0">
                <a:solidFill>
                  <a:srgbClr val="1A1911"/>
                </a:solidFill>
              </a:rPr>
              <a:t>-Εφαρμόζεται κυρίως για την αντιμετώπιση </a:t>
            </a:r>
            <a:r>
              <a:rPr lang="el-GR" dirty="0" err="1" smtClean="0">
                <a:solidFill>
                  <a:srgbClr val="1A1911"/>
                </a:solidFill>
              </a:rPr>
              <a:t>κακοηθών</a:t>
            </a:r>
            <a:r>
              <a:rPr lang="el-GR" dirty="0" smtClean="0">
                <a:solidFill>
                  <a:srgbClr val="1A1911"/>
                </a:solidFill>
              </a:rPr>
              <a:t> όγκων του εγκεφάλου.</a:t>
            </a:r>
          </a:p>
          <a:p>
            <a:pPr algn="just"/>
            <a:endParaRPr lang="el-GR" dirty="0">
              <a:solidFill>
                <a:srgbClr val="1A1911"/>
              </a:solidFill>
            </a:endParaRPr>
          </a:p>
          <a:p>
            <a:pPr algn="just"/>
            <a:r>
              <a:rPr lang="el-GR" dirty="0" smtClean="0">
                <a:solidFill>
                  <a:srgbClr val="1A1911"/>
                </a:solidFill>
              </a:rPr>
              <a:t>-Βασίζεται σε </a:t>
            </a:r>
            <a:r>
              <a:rPr lang="el-GR" dirty="0">
                <a:solidFill>
                  <a:srgbClr val="1A1911"/>
                </a:solidFill>
              </a:rPr>
              <a:t>πυρηνική αντίδραση </a:t>
            </a:r>
            <a:r>
              <a:rPr lang="el-GR" dirty="0" smtClean="0">
                <a:solidFill>
                  <a:srgbClr val="1A1911"/>
                </a:solidFill>
              </a:rPr>
              <a:t>κατά την οποία βόριο</a:t>
            </a:r>
            <a:r>
              <a:rPr lang="el-GR" dirty="0">
                <a:solidFill>
                  <a:srgbClr val="1A1911"/>
                </a:solidFill>
              </a:rPr>
              <a:t>-10 ακτινοβολείται με </a:t>
            </a:r>
            <a:r>
              <a:rPr lang="el-GR" dirty="0" smtClean="0">
                <a:solidFill>
                  <a:srgbClr val="1A1911"/>
                </a:solidFill>
              </a:rPr>
              <a:t>χαμηλή ενέργεια ή θερμικά </a:t>
            </a:r>
            <a:r>
              <a:rPr lang="el-GR" dirty="0">
                <a:solidFill>
                  <a:srgbClr val="1A1911"/>
                </a:solidFill>
              </a:rPr>
              <a:t>νετρόνια, </a:t>
            </a:r>
            <a:r>
              <a:rPr lang="el-GR" dirty="0" smtClean="0">
                <a:solidFill>
                  <a:srgbClr val="1A1911"/>
                </a:solidFill>
              </a:rPr>
              <a:t>αποδίδοντας  ακτινοβολία που καταστρέφει τον όγκο.</a:t>
            </a:r>
          </a:p>
          <a:p>
            <a:pPr algn="just"/>
            <a:endParaRPr lang="el-GR" dirty="0">
              <a:solidFill>
                <a:srgbClr val="1A1911"/>
              </a:solidFill>
            </a:endParaRPr>
          </a:p>
          <a:p>
            <a:pPr algn="just"/>
            <a:r>
              <a:rPr lang="el-GR" dirty="0" smtClean="0">
                <a:solidFill>
                  <a:srgbClr val="1A1911"/>
                </a:solidFill>
              </a:rPr>
              <a:t>-Χρήση </a:t>
            </a:r>
            <a:r>
              <a:rPr lang="en-US" dirty="0" smtClean="0">
                <a:solidFill>
                  <a:srgbClr val="1A1911"/>
                </a:solidFill>
              </a:rPr>
              <a:t>G2</a:t>
            </a:r>
            <a:r>
              <a:rPr lang="el-GR" dirty="0" smtClean="0">
                <a:solidFill>
                  <a:srgbClr val="1A1911"/>
                </a:solidFill>
              </a:rPr>
              <a:t> και </a:t>
            </a:r>
            <a:r>
              <a:rPr lang="en-US" dirty="0">
                <a:solidFill>
                  <a:srgbClr val="1A1911"/>
                </a:solidFill>
              </a:rPr>
              <a:t>G</a:t>
            </a:r>
            <a:r>
              <a:rPr lang="en-US" dirty="0" smtClean="0">
                <a:solidFill>
                  <a:srgbClr val="1A1911"/>
                </a:solidFill>
              </a:rPr>
              <a:t>4 PAMAM</a:t>
            </a:r>
            <a:r>
              <a:rPr lang="el-GR" dirty="0" smtClean="0">
                <a:solidFill>
                  <a:srgbClr val="1A1911"/>
                </a:solidFill>
              </a:rPr>
              <a:t> τροποποιημένα με </a:t>
            </a:r>
            <a:r>
              <a:rPr lang="en-US" dirty="0" err="1">
                <a:solidFill>
                  <a:srgbClr val="1A1911"/>
                </a:solidFill>
              </a:rPr>
              <a:t>isocyanato</a:t>
            </a:r>
            <a:r>
              <a:rPr lang="en-US" dirty="0">
                <a:solidFill>
                  <a:srgbClr val="1A1911"/>
                </a:solidFill>
              </a:rPr>
              <a:t> polyhedral </a:t>
            </a:r>
            <a:r>
              <a:rPr lang="en-US" dirty="0" err="1" smtClean="0">
                <a:solidFill>
                  <a:srgbClr val="1A1911"/>
                </a:solidFill>
              </a:rPr>
              <a:t>boranes</a:t>
            </a:r>
            <a:r>
              <a:rPr lang="el-GR" dirty="0" smtClean="0">
                <a:solidFill>
                  <a:srgbClr val="1A1911"/>
                </a:solidFill>
              </a:rPr>
              <a:t> και </a:t>
            </a:r>
            <a:r>
              <a:rPr lang="en-US" dirty="0" err="1" smtClean="0">
                <a:solidFill>
                  <a:srgbClr val="1A1911"/>
                </a:solidFill>
              </a:rPr>
              <a:t>MoAb</a:t>
            </a:r>
            <a:r>
              <a:rPr lang="el-GR" dirty="0" smtClean="0">
                <a:solidFill>
                  <a:srgbClr val="1A1911"/>
                </a:solidFill>
              </a:rPr>
              <a:t>  (</a:t>
            </a:r>
            <a:r>
              <a:rPr lang="en-US" dirty="0" smtClean="0">
                <a:solidFill>
                  <a:srgbClr val="1A1911"/>
                </a:solidFill>
              </a:rPr>
              <a:t>targeting moiety).</a:t>
            </a:r>
            <a:endParaRPr lang="en-US" dirty="0">
              <a:solidFill>
                <a:srgbClr val="1A191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878" y="1002126"/>
            <a:ext cx="5261145" cy="556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19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4523"/>
          </a:xfrm>
        </p:spPr>
        <p:txBody>
          <a:bodyPr>
            <a:normAutofit fontScale="90000"/>
          </a:bodyPr>
          <a:lstStyle/>
          <a:p>
            <a:r>
              <a:rPr lang="en-US" sz="3200" i="1" dirty="0" smtClean="0">
                <a:solidFill>
                  <a:srgbClr val="1A1911"/>
                </a:solidFill>
              </a:rPr>
              <a:t>Antivirus drugs.</a:t>
            </a:r>
            <a:endParaRPr lang="en-US" sz="3200" i="1" dirty="0">
              <a:solidFill>
                <a:srgbClr val="1A191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2" r="-175"/>
          <a:stretch/>
        </p:blipFill>
        <p:spPr>
          <a:xfrm>
            <a:off x="2404765" y="3035019"/>
            <a:ext cx="4055299" cy="3644290"/>
          </a:xfrm>
        </p:spPr>
      </p:pic>
      <p:sp>
        <p:nvSpPr>
          <p:cNvPr id="5" name="Rectangle 4"/>
          <p:cNvSpPr/>
          <p:nvPr/>
        </p:nvSpPr>
        <p:spPr>
          <a:xfrm>
            <a:off x="300634" y="1134700"/>
            <a:ext cx="8386166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1A1911"/>
                </a:solidFill>
              </a:rPr>
              <a:t>-HIV-virus &amp; influenza viruses.</a:t>
            </a:r>
          </a:p>
          <a:p>
            <a:pPr algn="just"/>
            <a:r>
              <a:rPr lang="en-US" dirty="0" smtClean="0">
                <a:solidFill>
                  <a:srgbClr val="1A1911"/>
                </a:solidFill>
              </a:rPr>
              <a:t>-</a:t>
            </a:r>
            <a:r>
              <a:rPr lang="el-GR" dirty="0" smtClean="0">
                <a:solidFill>
                  <a:srgbClr val="1A1911"/>
                </a:solidFill>
              </a:rPr>
              <a:t>Ο </a:t>
            </a:r>
            <a:r>
              <a:rPr lang="el-GR" dirty="0">
                <a:solidFill>
                  <a:srgbClr val="1A1911"/>
                </a:solidFill>
              </a:rPr>
              <a:t>ιός της γρίπης προσδένεται μέσω της </a:t>
            </a:r>
            <a:r>
              <a:rPr lang="el-GR" dirty="0" err="1">
                <a:solidFill>
                  <a:srgbClr val="1A1911"/>
                </a:solidFill>
              </a:rPr>
              <a:t>αιμοσυγκολλητίνης</a:t>
            </a:r>
            <a:r>
              <a:rPr lang="el-GR" dirty="0">
                <a:solidFill>
                  <a:srgbClr val="1A1911"/>
                </a:solidFill>
              </a:rPr>
              <a:t> του στην κυτταρική μεμβράνη (υποδοχείς με σιαλικό οξύ).</a:t>
            </a:r>
          </a:p>
          <a:p>
            <a:pPr algn="just"/>
            <a:r>
              <a:rPr lang="en-US" dirty="0" smtClean="0">
                <a:solidFill>
                  <a:srgbClr val="1A1911"/>
                </a:solidFill>
              </a:rPr>
              <a:t>-</a:t>
            </a:r>
            <a:r>
              <a:rPr lang="el-GR" dirty="0">
                <a:solidFill>
                  <a:srgbClr val="1A1911"/>
                </a:solidFill>
              </a:rPr>
              <a:t>Π</a:t>
            </a:r>
            <a:r>
              <a:rPr lang="el-GR" dirty="0" smtClean="0">
                <a:solidFill>
                  <a:srgbClr val="1A1911"/>
                </a:solidFill>
              </a:rPr>
              <a:t>ροσβάλλει </a:t>
            </a:r>
            <a:r>
              <a:rPr lang="el-GR" dirty="0">
                <a:solidFill>
                  <a:srgbClr val="1A1911"/>
                </a:solidFill>
              </a:rPr>
              <a:t>κύτταρα στην ανώτερη αναπνευστική οδό ή </a:t>
            </a:r>
            <a:r>
              <a:rPr lang="el-GR" dirty="0" err="1">
                <a:solidFill>
                  <a:srgbClr val="1A1911"/>
                </a:solidFill>
              </a:rPr>
              <a:t>ερυθροκύτταρα</a:t>
            </a:r>
            <a:r>
              <a:rPr lang="el-GR" dirty="0">
                <a:solidFill>
                  <a:srgbClr val="1A1911"/>
                </a:solidFill>
              </a:rPr>
              <a:t> με αποτέλεσμα τη συγκόλλησή τους.</a:t>
            </a:r>
          </a:p>
          <a:p>
            <a:pPr algn="just"/>
            <a:r>
              <a:rPr lang="el-GR" dirty="0" smtClean="0">
                <a:solidFill>
                  <a:srgbClr val="1A1911"/>
                </a:solidFill>
              </a:rPr>
              <a:t>-</a:t>
            </a:r>
            <a:r>
              <a:rPr lang="en-US" dirty="0" smtClean="0">
                <a:solidFill>
                  <a:srgbClr val="1A1911"/>
                </a:solidFill>
              </a:rPr>
              <a:t>Poly </a:t>
            </a:r>
            <a:r>
              <a:rPr lang="en-US" dirty="0">
                <a:solidFill>
                  <a:srgbClr val="1A1911"/>
                </a:solidFill>
              </a:rPr>
              <a:t>lysine </a:t>
            </a:r>
            <a:r>
              <a:rPr lang="en-US" dirty="0" err="1">
                <a:solidFill>
                  <a:srgbClr val="1A1911"/>
                </a:solidFill>
              </a:rPr>
              <a:t>dendrons</a:t>
            </a:r>
            <a:r>
              <a:rPr lang="en-US" dirty="0">
                <a:solidFill>
                  <a:srgbClr val="1A1911"/>
                </a:solidFill>
              </a:rPr>
              <a:t> </a:t>
            </a:r>
            <a:r>
              <a:rPr lang="el-GR" dirty="0">
                <a:solidFill>
                  <a:srgbClr val="1A1911"/>
                </a:solidFill>
              </a:rPr>
              <a:t> με </a:t>
            </a:r>
            <a:r>
              <a:rPr lang="en-US" dirty="0">
                <a:solidFill>
                  <a:srgbClr val="1A1911"/>
                </a:solidFill>
              </a:rPr>
              <a:t>a</a:t>
            </a:r>
            <a:r>
              <a:rPr lang="el-GR" dirty="0">
                <a:solidFill>
                  <a:srgbClr val="1A1911"/>
                </a:solidFill>
              </a:rPr>
              <a:t>-</a:t>
            </a:r>
            <a:r>
              <a:rPr lang="en-US" dirty="0" err="1">
                <a:solidFill>
                  <a:srgbClr val="1A1911"/>
                </a:solidFill>
              </a:rPr>
              <a:t>thiosialosides</a:t>
            </a:r>
            <a:r>
              <a:rPr lang="el-GR" dirty="0">
                <a:solidFill>
                  <a:srgbClr val="1A1911"/>
                </a:solidFill>
              </a:rPr>
              <a:t> αναστέλλουν την </a:t>
            </a:r>
            <a:r>
              <a:rPr lang="el-GR" dirty="0" err="1" smtClean="0">
                <a:solidFill>
                  <a:srgbClr val="1A1911"/>
                </a:solidFill>
              </a:rPr>
              <a:t>αιμοσυγκολλητίνη</a:t>
            </a:r>
            <a:r>
              <a:rPr lang="en-US" dirty="0" smtClean="0">
                <a:solidFill>
                  <a:srgbClr val="1A1911"/>
                </a:solidFill>
              </a:rPr>
              <a:t>.</a:t>
            </a:r>
            <a:endParaRPr lang="en-US" dirty="0">
              <a:solidFill>
                <a:srgbClr val="1A191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720" y="274639"/>
            <a:ext cx="4919811" cy="640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27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err="1" smtClean="0">
                <a:solidFill>
                  <a:srgbClr val="1A1911"/>
                </a:solidFill>
              </a:rPr>
              <a:t>Dendrimers</a:t>
            </a:r>
            <a:r>
              <a:rPr lang="en-US" sz="3200" i="1" dirty="0" smtClean="0">
                <a:solidFill>
                  <a:srgbClr val="1A1911"/>
                </a:solidFill>
              </a:rPr>
              <a:t>…</a:t>
            </a:r>
            <a:r>
              <a:rPr lang="el-GR" sz="3200" i="1" dirty="0" smtClean="0">
                <a:solidFill>
                  <a:srgbClr val="1A1911"/>
                </a:solidFill>
              </a:rPr>
              <a:t>πρώτη ματιά</a:t>
            </a:r>
            <a:r>
              <a:rPr lang="en-US" sz="3200" i="1" dirty="0" smtClean="0">
                <a:solidFill>
                  <a:srgbClr val="1A1911"/>
                </a:solidFill>
              </a:rPr>
              <a:t>.</a:t>
            </a:r>
            <a:endParaRPr lang="en-US" sz="3200" i="1" dirty="0">
              <a:solidFill>
                <a:srgbClr val="1A191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l-GR" sz="2000" dirty="0" err="1" smtClean="0">
                <a:solidFill>
                  <a:srgbClr val="1A1911"/>
                </a:solidFill>
              </a:rPr>
              <a:t>Μακρομόριο</a:t>
            </a:r>
            <a:r>
              <a:rPr lang="el-GR" sz="2000" dirty="0" smtClean="0">
                <a:solidFill>
                  <a:srgbClr val="1A1911"/>
                </a:solidFill>
              </a:rPr>
              <a:t>.</a:t>
            </a:r>
          </a:p>
          <a:p>
            <a:pPr algn="just"/>
            <a:r>
              <a:rPr lang="el-GR" sz="2000" dirty="0" smtClean="0">
                <a:solidFill>
                  <a:srgbClr val="1A1911"/>
                </a:solidFill>
              </a:rPr>
              <a:t>Πολυμερές.</a:t>
            </a:r>
          </a:p>
          <a:p>
            <a:pPr algn="just"/>
            <a:r>
              <a:rPr lang="en-US" sz="2000" dirty="0" smtClean="0">
                <a:solidFill>
                  <a:srgbClr val="1A1911"/>
                </a:solidFill>
              </a:rPr>
              <a:t>Core : </a:t>
            </a:r>
            <a:r>
              <a:rPr lang="el-GR" sz="2000" dirty="0" smtClean="0">
                <a:solidFill>
                  <a:srgbClr val="1A1911"/>
                </a:solidFill>
              </a:rPr>
              <a:t>άτομα </a:t>
            </a:r>
            <a:r>
              <a:rPr lang="en-US" sz="2000" dirty="0" smtClean="0">
                <a:solidFill>
                  <a:srgbClr val="1A1911"/>
                </a:solidFill>
              </a:rPr>
              <a:t>C, N, P, S, Si </a:t>
            </a:r>
            <a:r>
              <a:rPr lang="el-GR" sz="2000" dirty="0" smtClean="0">
                <a:solidFill>
                  <a:srgbClr val="1A1911"/>
                </a:solidFill>
              </a:rPr>
              <a:t>ακόμα και </a:t>
            </a:r>
            <a:r>
              <a:rPr lang="en-US" sz="2000" dirty="0" smtClean="0">
                <a:solidFill>
                  <a:srgbClr val="1A1911"/>
                </a:solidFill>
              </a:rPr>
              <a:t>metal clusters,</a:t>
            </a:r>
            <a:r>
              <a:rPr lang="el-GR" sz="2000" dirty="0">
                <a:solidFill>
                  <a:srgbClr val="1A1911"/>
                </a:solidFill>
              </a:rPr>
              <a:t> </a:t>
            </a:r>
            <a:r>
              <a:rPr lang="el-GR" sz="2000" dirty="0" err="1" smtClean="0">
                <a:solidFill>
                  <a:srgbClr val="1A1911"/>
                </a:solidFill>
              </a:rPr>
              <a:t>πορφυρίνες</a:t>
            </a:r>
            <a:r>
              <a:rPr lang="en-US" sz="2000" dirty="0" smtClean="0">
                <a:solidFill>
                  <a:srgbClr val="1A1911"/>
                </a:solidFill>
              </a:rPr>
              <a:t> </a:t>
            </a:r>
            <a:r>
              <a:rPr lang="el-GR" sz="2000" dirty="0" smtClean="0">
                <a:solidFill>
                  <a:srgbClr val="1A1911"/>
                </a:solidFill>
              </a:rPr>
              <a:t>ή και </a:t>
            </a:r>
            <a:r>
              <a:rPr lang="el-GR" sz="2000" dirty="0" err="1" smtClean="0">
                <a:solidFill>
                  <a:srgbClr val="1A1911"/>
                </a:solidFill>
              </a:rPr>
              <a:t>βιομόρια</a:t>
            </a:r>
            <a:r>
              <a:rPr lang="el-GR" sz="2000" dirty="0" smtClean="0">
                <a:solidFill>
                  <a:srgbClr val="1A1911"/>
                </a:solidFill>
              </a:rPr>
              <a:t> (</a:t>
            </a:r>
            <a:r>
              <a:rPr lang="el-GR" sz="2000" dirty="0" err="1" smtClean="0">
                <a:solidFill>
                  <a:srgbClr val="1A1911"/>
                </a:solidFill>
              </a:rPr>
              <a:t>ολιγονουκλεοτίδια</a:t>
            </a:r>
            <a:r>
              <a:rPr lang="el-GR" sz="2000" dirty="0" smtClean="0">
                <a:solidFill>
                  <a:srgbClr val="1A1911"/>
                </a:solidFill>
              </a:rPr>
              <a:t> , υδατάνθρακες) κλπ.</a:t>
            </a:r>
          </a:p>
          <a:p>
            <a:pPr algn="just"/>
            <a:r>
              <a:rPr lang="el-GR" sz="2000" dirty="0">
                <a:solidFill>
                  <a:srgbClr val="1A1911"/>
                </a:solidFill>
              </a:rPr>
              <a:t>Π</a:t>
            </a:r>
            <a:r>
              <a:rPr lang="el-GR" sz="2000" dirty="0" smtClean="0">
                <a:solidFill>
                  <a:srgbClr val="1A1911"/>
                </a:solidFill>
              </a:rPr>
              <a:t>οικίλες εφαρμογές.</a:t>
            </a:r>
            <a:endParaRPr lang="en-US" sz="2000" dirty="0">
              <a:solidFill>
                <a:srgbClr val="1A1911"/>
              </a:solidFill>
            </a:endParaRPr>
          </a:p>
          <a:p>
            <a:pPr marL="0" indent="0" algn="just">
              <a:buNone/>
            </a:pPr>
            <a:endParaRPr lang="en-US" sz="2400" dirty="0">
              <a:solidFill>
                <a:srgbClr val="1A191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152" t="8159" r="14557" b="11405"/>
          <a:stretch/>
        </p:blipFill>
        <p:spPr>
          <a:xfrm>
            <a:off x="3282278" y="3429337"/>
            <a:ext cx="2754260" cy="269682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6361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5115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solidFill>
                  <a:schemeClr val="bg2">
                    <a:lumMod val="10000"/>
                  </a:schemeClr>
                </a:solidFill>
              </a:rPr>
              <a:t>Antibacterial drugs.</a:t>
            </a:r>
            <a:endParaRPr lang="en-US" sz="3200" i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347" r="-1627"/>
          <a:stretch/>
        </p:blipFill>
        <p:spPr>
          <a:xfrm>
            <a:off x="1811481" y="274638"/>
            <a:ext cx="4821195" cy="652722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dirty="0" smtClean="0">
                <a:solidFill>
                  <a:srgbClr val="1A1911"/>
                </a:solidFill>
              </a:rPr>
              <a:t>To </a:t>
            </a:r>
            <a:r>
              <a:rPr lang="en-US" sz="1800" dirty="0" err="1" smtClean="0">
                <a:solidFill>
                  <a:srgbClr val="1A1911"/>
                </a:solidFill>
              </a:rPr>
              <a:t>VivaGel</a:t>
            </a:r>
            <a:r>
              <a:rPr lang="en-US" sz="1800" dirty="0" smtClean="0">
                <a:solidFill>
                  <a:srgbClr val="1A1911"/>
                </a:solidFill>
              </a:rPr>
              <a:t> </a:t>
            </a:r>
            <a:r>
              <a:rPr lang="el-GR" sz="1800" dirty="0" smtClean="0">
                <a:solidFill>
                  <a:srgbClr val="1A1911"/>
                </a:solidFill>
              </a:rPr>
              <a:t>βρίσκεται στη φάση κλινικών δοκιμών για την πρόληψη </a:t>
            </a:r>
            <a:r>
              <a:rPr lang="el-GR" sz="1800" dirty="0" err="1" smtClean="0">
                <a:solidFill>
                  <a:srgbClr val="1A1911"/>
                </a:solidFill>
              </a:rPr>
              <a:t>βακτηριακής</a:t>
            </a:r>
            <a:r>
              <a:rPr lang="el-GR" sz="1800" dirty="0" smtClean="0">
                <a:solidFill>
                  <a:srgbClr val="1A1911"/>
                </a:solidFill>
              </a:rPr>
              <a:t> κολπίτιδας και ΣΜΝ.</a:t>
            </a:r>
          </a:p>
          <a:p>
            <a:pPr algn="just"/>
            <a:r>
              <a:rPr lang="el-GR" sz="1800" dirty="0" smtClean="0">
                <a:solidFill>
                  <a:srgbClr val="1A1911"/>
                </a:solidFill>
              </a:rPr>
              <a:t>Ενεργό συστατικό : </a:t>
            </a:r>
            <a:r>
              <a:rPr lang="en-US" sz="1800" dirty="0" smtClean="0">
                <a:solidFill>
                  <a:srgbClr val="1A1911"/>
                </a:solidFill>
              </a:rPr>
              <a:t>G-4 Lysine </a:t>
            </a:r>
            <a:r>
              <a:rPr lang="en-US" sz="1800" dirty="0" err="1" smtClean="0">
                <a:solidFill>
                  <a:srgbClr val="1A1911"/>
                </a:solidFill>
              </a:rPr>
              <a:t>dendrimer</a:t>
            </a:r>
            <a:r>
              <a:rPr lang="en-US" sz="1800" dirty="0" smtClean="0">
                <a:solidFill>
                  <a:srgbClr val="1A1911"/>
                </a:solidFill>
              </a:rPr>
              <a:t> </a:t>
            </a:r>
            <a:r>
              <a:rPr lang="el-GR" sz="1800" dirty="0" smtClean="0">
                <a:solidFill>
                  <a:srgbClr val="1A1911"/>
                </a:solidFill>
              </a:rPr>
              <a:t>με τελική ομάδα ομοιοπολικά συνδεδεμένο  </a:t>
            </a:r>
            <a:r>
              <a:rPr lang="en-US" sz="1800" dirty="0" smtClean="0">
                <a:solidFill>
                  <a:srgbClr val="1A1911"/>
                </a:solidFill>
              </a:rPr>
              <a:t>2-[(3,6-disulfo-1-naphthalenyl)-oxy] acetic acid disodium salt.</a:t>
            </a:r>
            <a:endParaRPr lang="en-US" sz="1800" dirty="0">
              <a:solidFill>
                <a:srgbClr val="1A19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29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4523"/>
          </a:xfrm>
        </p:spPr>
        <p:txBody>
          <a:bodyPr>
            <a:normAutofit fontScale="90000"/>
          </a:bodyPr>
          <a:lstStyle/>
          <a:p>
            <a:r>
              <a:rPr lang="en-US" sz="3200" i="1" dirty="0" smtClean="0">
                <a:solidFill>
                  <a:srgbClr val="1A1911"/>
                </a:solidFill>
              </a:rPr>
              <a:t>Gene delivery</a:t>
            </a:r>
            <a:r>
              <a:rPr lang="el-GR" sz="3200" i="1" dirty="0" smtClean="0">
                <a:solidFill>
                  <a:srgbClr val="1A1911"/>
                </a:solidFill>
              </a:rPr>
              <a:t> (γονιδιακή θεραπεία).</a:t>
            </a:r>
            <a:endParaRPr lang="en-US" sz="3200" i="1" dirty="0">
              <a:solidFill>
                <a:srgbClr val="1A191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44" y="1171690"/>
            <a:ext cx="8521566" cy="2099034"/>
          </a:xfrm>
        </p:spPr>
        <p:txBody>
          <a:bodyPr>
            <a:normAutofit/>
          </a:bodyPr>
          <a:lstStyle/>
          <a:p>
            <a:r>
              <a:rPr lang="el-GR" sz="1800" dirty="0" smtClean="0">
                <a:solidFill>
                  <a:srgbClr val="1A1911"/>
                </a:solidFill>
              </a:rPr>
              <a:t>Μη </a:t>
            </a:r>
            <a:r>
              <a:rPr lang="el-GR" sz="1800" dirty="0" err="1" smtClean="0">
                <a:solidFill>
                  <a:srgbClr val="1A1911"/>
                </a:solidFill>
              </a:rPr>
              <a:t>ιικός</a:t>
            </a:r>
            <a:r>
              <a:rPr lang="el-GR" sz="1800" dirty="0" smtClean="0">
                <a:solidFill>
                  <a:srgbClr val="1A1911"/>
                </a:solidFill>
              </a:rPr>
              <a:t> φορέας για απελευθέρωση γονιδίων (</a:t>
            </a:r>
            <a:r>
              <a:rPr lang="en-US" sz="1800" dirty="0" smtClean="0">
                <a:solidFill>
                  <a:srgbClr val="1A1911"/>
                </a:solidFill>
              </a:rPr>
              <a:t>DNA </a:t>
            </a:r>
            <a:r>
              <a:rPr lang="el-GR" sz="1800" dirty="0" smtClean="0">
                <a:solidFill>
                  <a:srgbClr val="1A1911"/>
                </a:solidFill>
              </a:rPr>
              <a:t>ή </a:t>
            </a:r>
            <a:r>
              <a:rPr lang="en-US" sz="1800" dirty="0" smtClean="0">
                <a:solidFill>
                  <a:srgbClr val="1A1911"/>
                </a:solidFill>
              </a:rPr>
              <a:t>RNA).</a:t>
            </a:r>
            <a:endParaRPr lang="el-GR" sz="1800" dirty="0" smtClean="0">
              <a:solidFill>
                <a:srgbClr val="1A1911"/>
              </a:solidFill>
            </a:endParaRPr>
          </a:p>
          <a:p>
            <a:r>
              <a:rPr lang="el-GR" sz="1800" dirty="0" smtClean="0">
                <a:solidFill>
                  <a:srgbClr val="1A1911"/>
                </a:solidFill>
              </a:rPr>
              <a:t>Μεταφορά</a:t>
            </a:r>
            <a:r>
              <a:rPr lang="en-US" sz="1800" dirty="0" smtClean="0">
                <a:solidFill>
                  <a:srgbClr val="1A1911"/>
                </a:solidFill>
              </a:rPr>
              <a:t> </a:t>
            </a:r>
            <a:r>
              <a:rPr lang="el-GR" sz="1800" dirty="0" smtClean="0">
                <a:solidFill>
                  <a:srgbClr val="1A1911"/>
                </a:solidFill>
              </a:rPr>
              <a:t>με </a:t>
            </a:r>
            <a:r>
              <a:rPr lang="el-GR" sz="1800" dirty="0" err="1">
                <a:solidFill>
                  <a:srgbClr val="1A1911"/>
                </a:solidFill>
              </a:rPr>
              <a:t>ε</a:t>
            </a:r>
            <a:r>
              <a:rPr lang="el-GR" sz="1800" dirty="0" err="1" smtClean="0">
                <a:solidFill>
                  <a:srgbClr val="1A1911"/>
                </a:solidFill>
              </a:rPr>
              <a:t>νδοκύτωση</a:t>
            </a:r>
            <a:r>
              <a:rPr lang="el-GR" sz="1800" dirty="0" smtClean="0">
                <a:solidFill>
                  <a:srgbClr val="1A1911"/>
                </a:solidFill>
              </a:rPr>
              <a:t> </a:t>
            </a:r>
          </a:p>
          <a:p>
            <a:r>
              <a:rPr lang="el-GR" sz="1800" dirty="0" smtClean="0">
                <a:solidFill>
                  <a:srgbClr val="1A1911"/>
                </a:solidFill>
              </a:rPr>
              <a:t>Στόχος : κυτταρόπλασμα, πυρήνα</a:t>
            </a:r>
            <a:r>
              <a:rPr lang="el-GR" sz="1800" dirty="0">
                <a:solidFill>
                  <a:srgbClr val="1A1911"/>
                </a:solidFill>
              </a:rPr>
              <a:t>ς</a:t>
            </a:r>
            <a:r>
              <a:rPr lang="el-GR" sz="1800" dirty="0" smtClean="0">
                <a:solidFill>
                  <a:srgbClr val="1A1911"/>
                </a:solidFill>
              </a:rPr>
              <a:t>, ή άλλα οργανίδια.</a:t>
            </a:r>
            <a:endParaRPr lang="en-US" sz="1800" dirty="0" smtClean="0">
              <a:solidFill>
                <a:srgbClr val="1A1911"/>
              </a:solidFill>
            </a:endParaRPr>
          </a:p>
          <a:p>
            <a:r>
              <a:rPr lang="el-GR" sz="1800" dirty="0" err="1" smtClean="0">
                <a:solidFill>
                  <a:srgbClr val="1A1911"/>
                </a:solidFill>
              </a:rPr>
              <a:t>Κατιονικά</a:t>
            </a:r>
            <a:r>
              <a:rPr lang="el-GR" sz="1800" dirty="0" smtClean="0">
                <a:solidFill>
                  <a:srgbClr val="1A1911"/>
                </a:solidFill>
              </a:rPr>
              <a:t> </a:t>
            </a:r>
            <a:r>
              <a:rPr lang="en-US" sz="1800" dirty="0" err="1" smtClean="0">
                <a:solidFill>
                  <a:srgbClr val="1A1911"/>
                </a:solidFill>
              </a:rPr>
              <a:t>dendrimers</a:t>
            </a:r>
            <a:r>
              <a:rPr lang="en-US" sz="1800" dirty="0" smtClean="0">
                <a:solidFill>
                  <a:srgbClr val="1A1911"/>
                </a:solidFill>
              </a:rPr>
              <a:t> (PAMAM), peptide </a:t>
            </a:r>
            <a:r>
              <a:rPr lang="en-US" sz="1800" dirty="0" err="1" smtClean="0">
                <a:solidFill>
                  <a:srgbClr val="1A1911"/>
                </a:solidFill>
              </a:rPr>
              <a:t>dendrimers</a:t>
            </a:r>
            <a:r>
              <a:rPr lang="en-US" sz="1800" dirty="0" smtClean="0">
                <a:solidFill>
                  <a:srgbClr val="1A1911"/>
                </a:solidFill>
              </a:rPr>
              <a:t>, </a:t>
            </a:r>
            <a:r>
              <a:rPr lang="el-GR" sz="1800" dirty="0" err="1" smtClean="0">
                <a:solidFill>
                  <a:srgbClr val="1A1911"/>
                </a:solidFill>
              </a:rPr>
              <a:t>γλυκοζυλιωμένα</a:t>
            </a:r>
            <a:r>
              <a:rPr lang="el-GR" sz="1800" dirty="0" smtClean="0">
                <a:solidFill>
                  <a:srgbClr val="1A1911"/>
                </a:solidFill>
              </a:rPr>
              <a:t> </a:t>
            </a:r>
            <a:r>
              <a:rPr lang="en-US" sz="1800" dirty="0" err="1" smtClean="0">
                <a:solidFill>
                  <a:srgbClr val="1A1911"/>
                </a:solidFill>
              </a:rPr>
              <a:t>dendrimers</a:t>
            </a:r>
            <a:r>
              <a:rPr lang="en-US" sz="1800" dirty="0" smtClean="0">
                <a:solidFill>
                  <a:srgbClr val="1A1911"/>
                </a:solidFill>
              </a:rPr>
              <a:t> (receptors), </a:t>
            </a:r>
            <a:r>
              <a:rPr lang="el-GR" sz="1800" dirty="0" smtClean="0">
                <a:solidFill>
                  <a:srgbClr val="1A1911"/>
                </a:solidFill>
              </a:rPr>
              <a:t>α-</a:t>
            </a:r>
            <a:r>
              <a:rPr lang="en-US" sz="1800" dirty="0" err="1" smtClean="0">
                <a:solidFill>
                  <a:srgbClr val="1A1911"/>
                </a:solidFill>
              </a:rPr>
              <a:t>cyclodextrine-dendrimer</a:t>
            </a:r>
            <a:r>
              <a:rPr lang="en-US" sz="1800" dirty="0" smtClean="0">
                <a:solidFill>
                  <a:srgbClr val="1A1911"/>
                </a:solidFill>
              </a:rPr>
              <a:t> conjugates</a:t>
            </a:r>
            <a:r>
              <a:rPr lang="el-GR" sz="1800" dirty="0" smtClean="0">
                <a:solidFill>
                  <a:srgbClr val="1A1911"/>
                </a:solidFill>
              </a:rPr>
              <a:t>, </a:t>
            </a:r>
            <a:r>
              <a:rPr lang="en-US" sz="1800" dirty="0" smtClean="0">
                <a:solidFill>
                  <a:srgbClr val="1A1911"/>
                </a:solidFill>
              </a:rPr>
              <a:t>PPI </a:t>
            </a:r>
            <a:r>
              <a:rPr lang="en-US" sz="1800" dirty="0" err="1" smtClean="0">
                <a:solidFill>
                  <a:srgbClr val="1A1911"/>
                </a:solidFill>
              </a:rPr>
              <a:t>dendrimers</a:t>
            </a:r>
            <a:r>
              <a:rPr lang="el-GR" sz="1800" dirty="0" smtClean="0">
                <a:solidFill>
                  <a:srgbClr val="1A1911"/>
                </a:solidFill>
              </a:rPr>
              <a:t>.</a:t>
            </a:r>
          </a:p>
          <a:p>
            <a:r>
              <a:rPr lang="el-GR" sz="1800" dirty="0" smtClean="0">
                <a:solidFill>
                  <a:srgbClr val="1A1911"/>
                </a:solidFill>
              </a:rPr>
              <a:t>αποτελεσματική μεταφορά γονιδίων, μη </a:t>
            </a:r>
            <a:r>
              <a:rPr lang="el-GR" sz="1800" dirty="0" err="1" smtClean="0">
                <a:solidFill>
                  <a:srgbClr val="1A1911"/>
                </a:solidFill>
              </a:rPr>
              <a:t>κυτταροτοξική</a:t>
            </a:r>
            <a:r>
              <a:rPr lang="en-US" sz="1800" dirty="0" smtClean="0">
                <a:solidFill>
                  <a:srgbClr val="1A1911"/>
                </a:solidFill>
              </a:rPr>
              <a:t> </a:t>
            </a:r>
            <a:r>
              <a:rPr lang="el-GR" sz="1800" dirty="0" smtClean="0">
                <a:solidFill>
                  <a:srgbClr val="1A1911"/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04" y="3416717"/>
            <a:ext cx="7208967" cy="305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41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2920"/>
          </a:xfrm>
        </p:spPr>
        <p:txBody>
          <a:bodyPr>
            <a:normAutofit fontScale="90000"/>
          </a:bodyPr>
          <a:lstStyle/>
          <a:p>
            <a:r>
              <a:rPr lang="en-US" sz="3200" i="1" dirty="0" smtClean="0">
                <a:solidFill>
                  <a:srgbClr val="1A1911"/>
                </a:solidFill>
              </a:rPr>
              <a:t>Gene delivery.</a:t>
            </a:r>
            <a:endParaRPr lang="en-US" sz="3200" i="1" dirty="0">
              <a:solidFill>
                <a:srgbClr val="1A191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04" r="455"/>
          <a:stretch/>
        </p:blipFill>
        <p:spPr>
          <a:xfrm>
            <a:off x="964609" y="1021949"/>
            <a:ext cx="7400207" cy="5501954"/>
          </a:xfrm>
        </p:spPr>
      </p:pic>
    </p:spTree>
    <p:extLst>
      <p:ext uri="{BB962C8B-B14F-4D97-AF65-F5344CB8AC3E}">
        <p14:creationId xmlns:p14="http://schemas.microsoft.com/office/powerpoint/2010/main" val="4051618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04" y="127163"/>
            <a:ext cx="8229600" cy="737254"/>
          </a:xfrm>
        </p:spPr>
        <p:txBody>
          <a:bodyPr/>
          <a:lstStyle/>
          <a:p>
            <a:r>
              <a:rPr lang="en-US" sz="3200" i="1" dirty="0" smtClean="0">
                <a:solidFill>
                  <a:srgbClr val="1A1911"/>
                </a:solidFill>
              </a:rPr>
              <a:t>Sensors.</a:t>
            </a:r>
            <a:endParaRPr lang="en-US" sz="3200" i="1" dirty="0">
              <a:solidFill>
                <a:srgbClr val="1A191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04" y="1076110"/>
            <a:ext cx="6424006" cy="5592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3784" y="2787303"/>
            <a:ext cx="26702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l-GR" sz="2000" dirty="0" smtClean="0">
                <a:solidFill>
                  <a:srgbClr val="29211D"/>
                </a:solidFill>
              </a:rPr>
              <a:t>Τερματικές ομάδες</a:t>
            </a:r>
            <a:r>
              <a:rPr lang="en-US" sz="2000" dirty="0" smtClean="0">
                <a:solidFill>
                  <a:srgbClr val="29211D"/>
                </a:solidFill>
              </a:rPr>
              <a:t>.</a:t>
            </a:r>
            <a:endParaRPr lang="el-GR" sz="2000" dirty="0">
              <a:solidFill>
                <a:srgbClr val="29211D"/>
              </a:solidFill>
            </a:endParaRPr>
          </a:p>
          <a:p>
            <a:endParaRPr lang="el-GR" sz="2000" dirty="0" smtClean="0">
              <a:solidFill>
                <a:srgbClr val="29211D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l-GR" sz="2000" dirty="0" smtClean="0">
                <a:solidFill>
                  <a:srgbClr val="29211D"/>
                </a:solidFill>
              </a:rPr>
              <a:t>συναρμογή </a:t>
            </a:r>
            <a:r>
              <a:rPr lang="en-US" sz="2000" dirty="0" smtClean="0">
                <a:solidFill>
                  <a:srgbClr val="29211D"/>
                </a:solidFill>
              </a:rPr>
              <a:t>Co</a:t>
            </a:r>
            <a:r>
              <a:rPr lang="en-US" sz="2000" baseline="30000" dirty="0" smtClean="0">
                <a:solidFill>
                  <a:srgbClr val="29211D"/>
                </a:solidFill>
              </a:rPr>
              <a:t>2+ </a:t>
            </a:r>
            <a:r>
              <a:rPr lang="el-GR" sz="2000" dirty="0" smtClean="0">
                <a:solidFill>
                  <a:srgbClr val="29211D"/>
                </a:solidFill>
              </a:rPr>
              <a:t>με </a:t>
            </a:r>
          </a:p>
          <a:p>
            <a:r>
              <a:rPr lang="el-GR" sz="2000" dirty="0" smtClean="0">
                <a:solidFill>
                  <a:srgbClr val="29211D"/>
                </a:solidFill>
              </a:rPr>
              <a:t>εσωτερικές </a:t>
            </a:r>
            <a:r>
              <a:rPr lang="el-GR" sz="2000" dirty="0" err="1" smtClean="0">
                <a:solidFill>
                  <a:srgbClr val="29211D"/>
                </a:solidFill>
              </a:rPr>
              <a:t>αμίνες</a:t>
            </a:r>
            <a:r>
              <a:rPr lang="en-US" sz="2000" dirty="0" smtClean="0">
                <a:solidFill>
                  <a:srgbClr val="29211D"/>
                </a:solidFill>
              </a:rPr>
              <a:t>.</a:t>
            </a:r>
            <a:endParaRPr lang="el-GR" sz="2000" dirty="0" smtClean="0">
              <a:solidFill>
                <a:srgbClr val="29211D"/>
              </a:solidFill>
            </a:endParaRPr>
          </a:p>
          <a:p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l-GR" sz="2000" dirty="0" smtClean="0">
                <a:solidFill>
                  <a:srgbClr val="29211D"/>
                </a:solidFill>
              </a:rPr>
              <a:t>Μείωση φθορισμού παρουσία </a:t>
            </a:r>
            <a:r>
              <a:rPr lang="en-US" sz="2000" dirty="0" smtClean="0">
                <a:solidFill>
                  <a:srgbClr val="29211D"/>
                </a:solidFill>
              </a:rPr>
              <a:t>Co</a:t>
            </a:r>
            <a:r>
              <a:rPr lang="en-US" sz="2000" baseline="30000" dirty="0" smtClean="0">
                <a:solidFill>
                  <a:srgbClr val="29211D"/>
                </a:solidFill>
              </a:rPr>
              <a:t>2+</a:t>
            </a:r>
            <a:r>
              <a:rPr lang="el-GR" sz="2000" dirty="0">
                <a:solidFill>
                  <a:srgbClr val="29211D"/>
                </a:solidFill>
              </a:rPr>
              <a:t>.</a:t>
            </a:r>
            <a:endParaRPr lang="en-US" sz="2000" dirty="0">
              <a:solidFill>
                <a:srgbClr val="29211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73784" y="2355607"/>
            <a:ext cx="19159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1A1911"/>
                </a:solidFill>
              </a:rPr>
              <a:t>H</a:t>
            </a:r>
            <a:r>
              <a:rPr lang="en-US" sz="2000" baseline="30000" dirty="0" smtClean="0">
                <a:solidFill>
                  <a:srgbClr val="1A1911"/>
                </a:solidFill>
              </a:rPr>
              <a:t>+</a:t>
            </a:r>
            <a:r>
              <a:rPr lang="en-US" sz="2000" dirty="0" smtClean="0">
                <a:solidFill>
                  <a:srgbClr val="1A1911"/>
                </a:solidFill>
              </a:rPr>
              <a:t>, </a:t>
            </a:r>
            <a:r>
              <a:rPr lang="el-GR" sz="2000" dirty="0" smtClean="0">
                <a:solidFill>
                  <a:srgbClr val="1A1911"/>
                </a:solidFill>
              </a:rPr>
              <a:t>μετάλλων</a:t>
            </a:r>
            <a:r>
              <a:rPr lang="el-GR" dirty="0" smtClean="0">
                <a:solidFill>
                  <a:srgbClr val="1A1911"/>
                </a:solidFill>
              </a:rPr>
              <a:t>.</a:t>
            </a:r>
            <a:endParaRPr lang="en-US" baseline="30000" dirty="0">
              <a:solidFill>
                <a:srgbClr val="1A19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428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2691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solidFill>
                  <a:srgbClr val="1A1911"/>
                </a:solidFill>
              </a:rPr>
              <a:t>Light harvesting-antennae.</a:t>
            </a:r>
            <a:endParaRPr lang="en-US" sz="3200" i="1" dirty="0">
              <a:solidFill>
                <a:srgbClr val="1A191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842" y="2841266"/>
            <a:ext cx="5011476" cy="3737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338573"/>
            <a:ext cx="8285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l-GR" dirty="0" smtClean="0">
                <a:solidFill>
                  <a:srgbClr val="1A1911"/>
                </a:solidFill>
              </a:rPr>
              <a:t>Φυσικά </a:t>
            </a:r>
            <a:r>
              <a:rPr lang="el-GR" dirty="0" err="1" smtClean="0">
                <a:solidFill>
                  <a:srgbClr val="1A1911"/>
                </a:solidFill>
              </a:rPr>
              <a:t>φωτοσυνθετικά</a:t>
            </a:r>
            <a:r>
              <a:rPr lang="el-GR" dirty="0" smtClean="0">
                <a:solidFill>
                  <a:srgbClr val="1A1911"/>
                </a:solidFill>
              </a:rPr>
              <a:t> </a:t>
            </a:r>
            <a:r>
              <a:rPr lang="el-GR" dirty="0" err="1" smtClean="0">
                <a:solidFill>
                  <a:srgbClr val="1A1911"/>
                </a:solidFill>
              </a:rPr>
              <a:t>συστημάτα</a:t>
            </a:r>
            <a:r>
              <a:rPr lang="el-GR" dirty="0" smtClean="0">
                <a:solidFill>
                  <a:srgbClr val="1A1911"/>
                </a:solidFill>
              </a:rPr>
              <a:t>: απορρόφηση φωτός από </a:t>
            </a:r>
            <a:r>
              <a:rPr lang="el-GR" dirty="0" err="1" smtClean="0">
                <a:solidFill>
                  <a:srgbClr val="1A1911"/>
                </a:solidFill>
              </a:rPr>
              <a:t>χρωμοφόρα</a:t>
            </a:r>
            <a:r>
              <a:rPr lang="el-GR" dirty="0" smtClean="0">
                <a:solidFill>
                  <a:srgbClr val="1A1911"/>
                </a:solidFill>
              </a:rPr>
              <a:t>-κεραίες και μεταφορά του στο </a:t>
            </a:r>
            <a:r>
              <a:rPr lang="el-GR" dirty="0">
                <a:solidFill>
                  <a:srgbClr val="1A1911"/>
                </a:solidFill>
              </a:rPr>
              <a:t>κέντρο </a:t>
            </a:r>
            <a:r>
              <a:rPr lang="el-GR" dirty="0" smtClean="0">
                <a:solidFill>
                  <a:srgbClr val="1A1911"/>
                </a:solidFill>
              </a:rPr>
              <a:t>της αντίδρασης.</a:t>
            </a:r>
            <a:endParaRPr lang="en-US" dirty="0" smtClean="0">
              <a:solidFill>
                <a:srgbClr val="1A1911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el-GR" dirty="0" smtClean="0">
                <a:solidFill>
                  <a:srgbClr val="1A1911"/>
                </a:solidFill>
              </a:rPr>
              <a:t>Τοποθέτηση </a:t>
            </a:r>
            <a:r>
              <a:rPr lang="en-US" dirty="0" smtClean="0">
                <a:solidFill>
                  <a:srgbClr val="1A1911"/>
                </a:solidFill>
              </a:rPr>
              <a:t>light-harvesting </a:t>
            </a:r>
            <a:r>
              <a:rPr lang="el-GR" dirty="0" err="1" smtClean="0">
                <a:solidFill>
                  <a:srgbClr val="1A1911"/>
                </a:solidFill>
              </a:rPr>
              <a:t>χρωμοφόρων</a:t>
            </a:r>
            <a:r>
              <a:rPr lang="el-GR" dirty="0" smtClean="0">
                <a:solidFill>
                  <a:srgbClr val="1A1911"/>
                </a:solidFill>
              </a:rPr>
              <a:t> στον πυρήνα</a:t>
            </a:r>
            <a:r>
              <a:rPr lang="en-US" dirty="0" smtClean="0">
                <a:solidFill>
                  <a:srgbClr val="1A1911"/>
                </a:solidFill>
              </a:rPr>
              <a:t> </a:t>
            </a:r>
            <a:r>
              <a:rPr lang="el-GR" dirty="0" smtClean="0">
                <a:solidFill>
                  <a:srgbClr val="1A1911"/>
                </a:solidFill>
              </a:rPr>
              <a:t>και στα κλαδιά των</a:t>
            </a:r>
            <a:r>
              <a:rPr lang="el-GR" dirty="0">
                <a:solidFill>
                  <a:srgbClr val="1A1911"/>
                </a:solidFill>
              </a:rPr>
              <a:t> </a:t>
            </a:r>
            <a:r>
              <a:rPr lang="en-US" dirty="0" err="1" smtClean="0">
                <a:solidFill>
                  <a:srgbClr val="1A1911"/>
                </a:solidFill>
              </a:rPr>
              <a:t>dendrimers</a:t>
            </a:r>
            <a:r>
              <a:rPr lang="en-US" dirty="0" smtClean="0">
                <a:solidFill>
                  <a:srgbClr val="1A1911"/>
                </a:solidFill>
              </a:rPr>
              <a:t> (mimics </a:t>
            </a:r>
            <a:r>
              <a:rPr lang="en-US" dirty="0">
                <a:solidFill>
                  <a:srgbClr val="1A1911"/>
                </a:solidFill>
              </a:rPr>
              <a:t>of bacterial light harvesting </a:t>
            </a:r>
            <a:r>
              <a:rPr lang="en-US" dirty="0" smtClean="0">
                <a:solidFill>
                  <a:srgbClr val="1A1911"/>
                </a:solidFill>
              </a:rPr>
              <a:t>complexes)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332" y="461586"/>
            <a:ext cx="7352873" cy="616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53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4" r="464"/>
          <a:stretch/>
        </p:blipFill>
        <p:spPr>
          <a:xfrm>
            <a:off x="4672170" y="2209871"/>
            <a:ext cx="4199663" cy="408144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76" y="256968"/>
            <a:ext cx="3906690" cy="36254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0876" y="4753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1A1911"/>
                </a:solidFill>
              </a:rPr>
              <a:t>Metal-</a:t>
            </a:r>
            <a:r>
              <a:rPr lang="en-US" dirty="0" err="1">
                <a:solidFill>
                  <a:srgbClr val="1A1911"/>
                </a:solidFill>
              </a:rPr>
              <a:t>centred</a:t>
            </a:r>
            <a:r>
              <a:rPr lang="en-US" dirty="0">
                <a:solidFill>
                  <a:srgbClr val="1A1911"/>
                </a:solidFill>
              </a:rPr>
              <a:t> </a:t>
            </a:r>
            <a:r>
              <a:rPr lang="en-US" dirty="0" err="1">
                <a:solidFill>
                  <a:srgbClr val="1A1911"/>
                </a:solidFill>
              </a:rPr>
              <a:t>dendrimers</a:t>
            </a:r>
            <a:r>
              <a:rPr lang="en-US" dirty="0">
                <a:solidFill>
                  <a:srgbClr val="1A1911"/>
                </a:solidFill>
              </a:rPr>
              <a:t> </a:t>
            </a:r>
            <a:r>
              <a:rPr lang="en-US" dirty="0" err="1">
                <a:solidFill>
                  <a:srgbClr val="1A1911"/>
                </a:solidFill>
              </a:rPr>
              <a:t>modelling</a:t>
            </a:r>
            <a:r>
              <a:rPr lang="en-US" dirty="0">
                <a:solidFill>
                  <a:srgbClr val="1A1911"/>
                </a:solidFill>
              </a:rPr>
              <a:t> electron-transfer </a:t>
            </a:r>
            <a:r>
              <a:rPr lang="en-US" dirty="0" err="1" smtClean="0">
                <a:solidFill>
                  <a:srgbClr val="1A1911"/>
                </a:solidFill>
              </a:rPr>
              <a:t>metalloproteins</a:t>
            </a:r>
            <a:r>
              <a:rPr lang="en-US" dirty="0">
                <a:solidFill>
                  <a:srgbClr val="1A1911"/>
                </a:solidFill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90876" y="5968154"/>
            <a:ext cx="5440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>
                <a:solidFill>
                  <a:srgbClr val="1A1911"/>
                </a:solidFill>
              </a:rPr>
              <a:t> Didier </a:t>
            </a:r>
            <a:r>
              <a:rPr lang="en-US" dirty="0" err="1" smtClean="0">
                <a:solidFill>
                  <a:srgbClr val="1A1911"/>
                </a:solidFill>
              </a:rPr>
              <a:t>Astruc</a:t>
            </a:r>
            <a:r>
              <a:rPr lang="en-US" dirty="0" smtClean="0">
                <a:solidFill>
                  <a:srgbClr val="1A1911"/>
                </a:solidFill>
              </a:rPr>
              <a:t>, </a:t>
            </a:r>
            <a:r>
              <a:rPr lang="en-US" i="1" dirty="0" smtClean="0">
                <a:solidFill>
                  <a:srgbClr val="1A1911"/>
                </a:solidFill>
              </a:rPr>
              <a:t>Nature Chemistry</a:t>
            </a:r>
            <a:r>
              <a:rPr lang="en-US" dirty="0" smtClean="0">
                <a:solidFill>
                  <a:srgbClr val="1A1911"/>
                </a:solidFill>
              </a:rPr>
              <a:t>, </a:t>
            </a:r>
            <a:r>
              <a:rPr lang="en-US" dirty="0" err="1" smtClean="0">
                <a:solidFill>
                  <a:srgbClr val="1A1911"/>
                </a:solidFill>
              </a:rPr>
              <a:t>Vol</a:t>
            </a:r>
            <a:r>
              <a:rPr lang="en-US" dirty="0" smtClean="0">
                <a:solidFill>
                  <a:srgbClr val="1A1911"/>
                </a:solidFill>
              </a:rPr>
              <a:t> 4, April </a:t>
            </a:r>
            <a:r>
              <a:rPr lang="en-US" b="1" dirty="0" smtClean="0">
                <a:solidFill>
                  <a:srgbClr val="1A1911"/>
                </a:solidFill>
              </a:rPr>
              <a:t>2012,   </a:t>
            </a:r>
            <a:r>
              <a:rPr lang="en-US" dirty="0" smtClean="0">
                <a:solidFill>
                  <a:srgbClr val="1A1911"/>
                </a:solidFill>
              </a:rPr>
              <a:t>255-265 </a:t>
            </a:r>
            <a:endParaRPr lang="en-US" dirty="0">
              <a:solidFill>
                <a:srgbClr val="1A19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766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1" r="204"/>
          <a:stretch/>
        </p:blipFill>
        <p:spPr>
          <a:xfrm>
            <a:off x="457200" y="1043158"/>
            <a:ext cx="4131910" cy="3280652"/>
          </a:xfrm>
        </p:spPr>
      </p:pic>
      <p:sp>
        <p:nvSpPr>
          <p:cNvPr id="5" name="TextBox 4"/>
          <p:cNvSpPr txBox="1"/>
          <p:nvPr/>
        </p:nvSpPr>
        <p:spPr>
          <a:xfrm>
            <a:off x="457200" y="4323809"/>
            <a:ext cx="34845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1A1911"/>
                </a:solidFill>
              </a:rPr>
              <a:t>PPA </a:t>
            </a:r>
            <a:r>
              <a:rPr lang="en-US" dirty="0" err="1" smtClean="0">
                <a:solidFill>
                  <a:srgbClr val="1A1911"/>
                </a:solidFill>
              </a:rPr>
              <a:t>dendrimer</a:t>
            </a:r>
            <a:r>
              <a:rPr lang="en-US" dirty="0">
                <a:solidFill>
                  <a:srgbClr val="1A1911"/>
                </a:solidFill>
              </a:rPr>
              <a:t> </a:t>
            </a:r>
            <a:r>
              <a:rPr lang="en-US" dirty="0" smtClean="0">
                <a:solidFill>
                  <a:srgbClr val="1A1911"/>
                </a:solidFill>
              </a:rPr>
              <a:t>modified </a:t>
            </a:r>
            <a:r>
              <a:rPr lang="en-US" dirty="0">
                <a:solidFill>
                  <a:srgbClr val="1A1911"/>
                </a:solidFill>
              </a:rPr>
              <a:t>with 4-bromo-1,8-</a:t>
            </a:r>
            <a:r>
              <a:rPr lang="en-US" dirty="0" smtClean="0">
                <a:solidFill>
                  <a:srgbClr val="1A1911"/>
                </a:solidFill>
              </a:rPr>
              <a:t>naphthalimide.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1A1911"/>
                </a:solidFill>
              </a:rPr>
              <a:t> </a:t>
            </a:r>
            <a:r>
              <a:rPr lang="el-GR" dirty="0">
                <a:solidFill>
                  <a:srgbClr val="1A1911"/>
                </a:solidFill>
              </a:rPr>
              <a:t>Μ:</a:t>
            </a:r>
            <a:r>
              <a:rPr lang="en-US" dirty="0">
                <a:solidFill>
                  <a:srgbClr val="1A1911"/>
                </a:solidFill>
              </a:rPr>
              <a:t> Cu(II) and Zn(II</a:t>
            </a:r>
            <a:r>
              <a:rPr lang="en-US" dirty="0" smtClean="0">
                <a:solidFill>
                  <a:srgbClr val="1A1911"/>
                </a:solidFill>
              </a:rPr>
              <a:t>).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1A1911"/>
                </a:solidFill>
              </a:rPr>
              <a:t>In vitro</a:t>
            </a:r>
            <a:r>
              <a:rPr lang="el-GR" dirty="0" smtClean="0">
                <a:solidFill>
                  <a:srgbClr val="1A1911"/>
                </a:solidFill>
              </a:rPr>
              <a:t> </a:t>
            </a:r>
            <a:r>
              <a:rPr lang="el-GR" dirty="0" err="1" smtClean="0">
                <a:solidFill>
                  <a:srgbClr val="1A1911"/>
                </a:solidFill>
              </a:rPr>
              <a:t>αντιβακτηριακή</a:t>
            </a:r>
            <a:r>
              <a:rPr lang="el-GR" dirty="0" smtClean="0">
                <a:solidFill>
                  <a:srgbClr val="1A1911"/>
                </a:solidFill>
              </a:rPr>
              <a:t> δράση</a:t>
            </a:r>
            <a:r>
              <a:rPr lang="en-US" dirty="0" smtClean="0">
                <a:solidFill>
                  <a:srgbClr val="1A1911"/>
                </a:solidFill>
              </a:rPr>
              <a:t>.</a:t>
            </a:r>
            <a:r>
              <a:rPr lang="el-GR" dirty="0" smtClean="0">
                <a:solidFill>
                  <a:srgbClr val="1A1911"/>
                </a:solidFill>
              </a:rPr>
              <a:t> </a:t>
            </a:r>
          </a:p>
          <a:p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9156" y="5568905"/>
            <a:ext cx="39586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>
                <a:solidFill>
                  <a:srgbClr val="1A1911"/>
                </a:solidFill>
              </a:rPr>
              <a:t>D. </a:t>
            </a:r>
            <a:r>
              <a:rPr lang="da-DK" dirty="0" err="1">
                <a:solidFill>
                  <a:srgbClr val="1A1911"/>
                </a:solidFill>
              </a:rPr>
              <a:t>Staneva</a:t>
            </a:r>
            <a:r>
              <a:rPr lang="da-DK" dirty="0">
                <a:solidFill>
                  <a:srgbClr val="1A1911"/>
                </a:solidFill>
              </a:rPr>
              <a:t> et al. </a:t>
            </a:r>
            <a:r>
              <a:rPr lang="el-GR" dirty="0">
                <a:solidFill>
                  <a:srgbClr val="1A1911"/>
                </a:solidFill>
              </a:rPr>
              <a:t>,</a:t>
            </a:r>
            <a:r>
              <a:rPr lang="da-DK" i="1" dirty="0" err="1" smtClean="0">
                <a:solidFill>
                  <a:srgbClr val="1A1911"/>
                </a:solidFill>
              </a:rPr>
              <a:t>Tetrahedron</a:t>
            </a:r>
            <a:r>
              <a:rPr lang="da-DK" i="1" dirty="0" smtClean="0">
                <a:solidFill>
                  <a:srgbClr val="1A1911"/>
                </a:solidFill>
              </a:rPr>
              <a:t> </a:t>
            </a:r>
            <a:r>
              <a:rPr lang="da-DK" i="1" dirty="0">
                <a:solidFill>
                  <a:srgbClr val="1A1911"/>
                </a:solidFill>
              </a:rPr>
              <a:t>71 </a:t>
            </a:r>
            <a:r>
              <a:rPr lang="da-DK" dirty="0">
                <a:solidFill>
                  <a:srgbClr val="1A1911"/>
                </a:solidFill>
              </a:rPr>
              <a:t>(</a:t>
            </a:r>
            <a:r>
              <a:rPr lang="da-DK" b="1" dirty="0">
                <a:solidFill>
                  <a:srgbClr val="1A1911"/>
                </a:solidFill>
              </a:rPr>
              <a:t>2015</a:t>
            </a:r>
            <a:r>
              <a:rPr lang="da-DK" dirty="0" smtClean="0">
                <a:solidFill>
                  <a:srgbClr val="1A1911"/>
                </a:solidFill>
              </a:rPr>
              <a:t>), 1080-1087.</a:t>
            </a:r>
            <a:endParaRPr lang="en-US" dirty="0">
              <a:solidFill>
                <a:srgbClr val="1A191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938" y="654051"/>
            <a:ext cx="3840555" cy="40241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17190" y="4695095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>
                <a:solidFill>
                  <a:srgbClr val="1A1911"/>
                </a:solidFill>
              </a:rPr>
              <a:t>P</a:t>
            </a:r>
            <a:r>
              <a:rPr lang="en-US" dirty="0" err="1" smtClean="0">
                <a:solidFill>
                  <a:srgbClr val="1A1911"/>
                </a:solidFill>
              </a:rPr>
              <a:t>orphyrin</a:t>
            </a:r>
            <a:r>
              <a:rPr lang="en-US" dirty="0" smtClean="0">
                <a:solidFill>
                  <a:srgbClr val="1A1911"/>
                </a:solidFill>
              </a:rPr>
              <a:t> </a:t>
            </a:r>
            <a:r>
              <a:rPr lang="en-US" dirty="0">
                <a:solidFill>
                  <a:srgbClr val="1A1911"/>
                </a:solidFill>
              </a:rPr>
              <a:t>core and peripheral </a:t>
            </a:r>
            <a:r>
              <a:rPr lang="en-US" dirty="0" err="1">
                <a:solidFill>
                  <a:srgbClr val="1A1911"/>
                </a:solidFill>
              </a:rPr>
              <a:t>cholic</a:t>
            </a:r>
            <a:r>
              <a:rPr lang="en-US" dirty="0">
                <a:solidFill>
                  <a:srgbClr val="1A1911"/>
                </a:solidFill>
              </a:rPr>
              <a:t> acid units (</a:t>
            </a:r>
            <a:r>
              <a:rPr lang="en-US" dirty="0" err="1" smtClean="0">
                <a:solidFill>
                  <a:srgbClr val="1A1911"/>
                </a:solidFill>
              </a:rPr>
              <a:t>TPPh</a:t>
            </a:r>
            <a:r>
              <a:rPr lang="el-GR" dirty="0" smtClean="0">
                <a:solidFill>
                  <a:srgbClr val="1A1911"/>
                </a:solidFill>
              </a:rPr>
              <a:t> </a:t>
            </a:r>
            <a:r>
              <a:rPr lang="en-US" dirty="0" smtClean="0">
                <a:solidFill>
                  <a:srgbClr val="1A1911"/>
                </a:solidFill>
              </a:rPr>
              <a:t>(</a:t>
            </a:r>
            <a:r>
              <a:rPr lang="en-US" dirty="0">
                <a:solidFill>
                  <a:srgbClr val="1A1911"/>
                </a:solidFill>
              </a:rPr>
              <a:t>Zn</a:t>
            </a:r>
            <a:r>
              <a:rPr lang="en-US" dirty="0" smtClean="0">
                <a:solidFill>
                  <a:srgbClr val="1A1911"/>
                </a:solidFill>
              </a:rPr>
              <a:t>) Tetra</a:t>
            </a:r>
            <a:r>
              <a:rPr lang="en-US" dirty="0">
                <a:solidFill>
                  <a:srgbClr val="1A1911"/>
                </a:solidFill>
              </a:rPr>
              <a:t>-</a:t>
            </a:r>
            <a:r>
              <a:rPr lang="en-US" dirty="0" smtClean="0">
                <a:solidFill>
                  <a:srgbClr val="1A1911"/>
                </a:solidFill>
              </a:rPr>
              <a:t>CA</a:t>
            </a:r>
            <a:r>
              <a:rPr lang="el-GR" dirty="0" smtClean="0">
                <a:solidFill>
                  <a:srgbClr val="1A1911"/>
                </a:solidFill>
              </a:rPr>
              <a:t>)</a:t>
            </a:r>
            <a:r>
              <a:rPr lang="en-US" dirty="0" smtClean="0">
                <a:solidFill>
                  <a:srgbClr val="1A1911"/>
                </a:solidFill>
              </a:rPr>
              <a:t>.</a:t>
            </a:r>
            <a:endParaRPr lang="en-US" dirty="0">
              <a:solidFill>
                <a:srgbClr val="1A191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17189" y="557550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1A1911"/>
                </a:solidFill>
              </a:rPr>
              <a:t>E. Aguilar-</a:t>
            </a:r>
            <a:r>
              <a:rPr lang="en-US" dirty="0" err="1">
                <a:solidFill>
                  <a:srgbClr val="1A1911"/>
                </a:solidFill>
              </a:rPr>
              <a:t>Ortíz</a:t>
            </a:r>
            <a:r>
              <a:rPr lang="en-US" dirty="0">
                <a:solidFill>
                  <a:srgbClr val="1A1911"/>
                </a:solidFill>
              </a:rPr>
              <a:t> et al</a:t>
            </a:r>
            <a:r>
              <a:rPr lang="en-US" dirty="0" smtClean="0">
                <a:solidFill>
                  <a:srgbClr val="1A1911"/>
                </a:solidFill>
              </a:rPr>
              <a:t>., </a:t>
            </a:r>
            <a:r>
              <a:rPr lang="en-US" i="1" dirty="0" smtClean="0">
                <a:solidFill>
                  <a:srgbClr val="1A1911"/>
                </a:solidFill>
              </a:rPr>
              <a:t>Dyes </a:t>
            </a:r>
            <a:r>
              <a:rPr lang="en-US" i="1" dirty="0">
                <a:solidFill>
                  <a:srgbClr val="1A1911"/>
                </a:solidFill>
              </a:rPr>
              <a:t>and </a:t>
            </a:r>
            <a:r>
              <a:rPr lang="en-US" i="1" dirty="0" smtClean="0">
                <a:solidFill>
                  <a:srgbClr val="1A1911"/>
                </a:solidFill>
              </a:rPr>
              <a:t>Pigments</a:t>
            </a:r>
            <a:r>
              <a:rPr lang="el-GR" dirty="0" smtClean="0">
                <a:solidFill>
                  <a:srgbClr val="1A1911"/>
                </a:solidFill>
              </a:rPr>
              <a:t>,</a:t>
            </a:r>
            <a:r>
              <a:rPr lang="en-US" dirty="0" smtClean="0">
                <a:solidFill>
                  <a:srgbClr val="1A1911"/>
                </a:solidFill>
              </a:rPr>
              <a:t> </a:t>
            </a:r>
            <a:r>
              <a:rPr lang="en-US" dirty="0">
                <a:solidFill>
                  <a:srgbClr val="1A1911"/>
                </a:solidFill>
              </a:rPr>
              <a:t>132 (</a:t>
            </a:r>
            <a:r>
              <a:rPr lang="en-US" b="1" dirty="0">
                <a:solidFill>
                  <a:srgbClr val="1A1911"/>
                </a:solidFill>
              </a:rPr>
              <a:t>2016</a:t>
            </a:r>
            <a:r>
              <a:rPr lang="en-US" dirty="0" smtClean="0">
                <a:solidFill>
                  <a:srgbClr val="1A1911"/>
                </a:solidFill>
              </a:rPr>
              <a:t>), 110</a:t>
            </a:r>
            <a:r>
              <a:rPr lang="el-GR" dirty="0" smtClean="0">
                <a:solidFill>
                  <a:srgbClr val="1A1911"/>
                </a:solidFill>
              </a:rPr>
              <a:t>-</a:t>
            </a:r>
            <a:r>
              <a:rPr lang="en-US" dirty="0" smtClean="0">
                <a:solidFill>
                  <a:srgbClr val="1A1911"/>
                </a:solidFill>
              </a:rPr>
              <a:t>120.</a:t>
            </a:r>
            <a:endParaRPr lang="en-US" dirty="0">
              <a:solidFill>
                <a:srgbClr val="1A19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80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i="1" dirty="0" smtClean="0">
                <a:solidFill>
                  <a:srgbClr val="29211D"/>
                </a:solidFill>
              </a:rPr>
              <a:t>Σύνοψη</a:t>
            </a:r>
            <a:r>
              <a:rPr lang="en-US" sz="3200" i="1" dirty="0" smtClean="0">
                <a:solidFill>
                  <a:srgbClr val="29211D"/>
                </a:solidFill>
              </a:rPr>
              <a:t>.</a:t>
            </a:r>
            <a:endParaRPr lang="en-US" sz="3200" i="1" dirty="0">
              <a:solidFill>
                <a:srgbClr val="29211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effectLst/>
              </a:rPr>
              <a:t>Τα </a:t>
            </a:r>
            <a:r>
              <a:rPr lang="el-GR" sz="2000" dirty="0" err="1" smtClean="0">
                <a:solidFill>
                  <a:schemeClr val="bg2">
                    <a:lumMod val="10000"/>
                  </a:schemeClr>
                </a:solidFill>
                <a:effectLst/>
              </a:rPr>
              <a:t>δενδριμερή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effectLst/>
              </a:rPr>
              <a:t> 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effectLst/>
              </a:rPr>
              <a:t>(</a:t>
            </a:r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</a:rPr>
              <a:t>dendrimers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) 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</a:rPr>
              <a:t>είναι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highly branched,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effectLst/>
              </a:rPr>
              <a:t> σφαιρικ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</a:rPr>
              <a:t>ά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effectLst/>
              </a:rPr>
              <a:t>, συνθετικά πολυμερή με πολλές ιδιότητες που τους επιτρέπουν τη χρήση τους σε ειδικές εφαρμογές.</a:t>
            </a:r>
          </a:p>
          <a:p>
            <a:pPr algn="just"/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</a:rPr>
              <a:t>Η ‘’ομορφιά’’ τους έγκειται στη μη εκτενή γνώση για αυτά (1</a:t>
            </a:r>
            <a:r>
              <a:rPr lang="el-GR" sz="2000" baseline="30000" dirty="0" smtClean="0">
                <a:solidFill>
                  <a:schemeClr val="bg2">
                    <a:lumMod val="10000"/>
                  </a:schemeClr>
                </a:solidFill>
              </a:rPr>
              <a:t>η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</a:rPr>
              <a:t> σύνθεση το 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</a:rPr>
              <a:t>197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8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</a:rPr>
              <a:t>)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pPr algn="just"/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</a:rPr>
              <a:t>Αποτελούν σημαντικό πεδίο έρευνας με πολλές υποσχόμενες μελλοντικές εφαρμογές.</a:t>
            </a: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463" y="3669361"/>
            <a:ext cx="2156337" cy="26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9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6223"/>
          </a:xfrm>
        </p:spPr>
        <p:txBody>
          <a:bodyPr>
            <a:normAutofit fontScale="92500" lnSpcReduction="20000"/>
          </a:bodyPr>
          <a:lstStyle/>
          <a:p>
            <a:r>
              <a:rPr lang="en-US" sz="1600" dirty="0">
                <a:solidFill>
                  <a:srgbClr val="1A1911"/>
                </a:solidFill>
              </a:rPr>
              <a:t>E. Aguilar-</a:t>
            </a:r>
            <a:r>
              <a:rPr lang="en-US" sz="1600" dirty="0" err="1">
                <a:solidFill>
                  <a:srgbClr val="1A1911"/>
                </a:solidFill>
              </a:rPr>
              <a:t>Ortíz</a:t>
            </a:r>
            <a:r>
              <a:rPr lang="en-US" sz="1600" dirty="0">
                <a:solidFill>
                  <a:srgbClr val="1A1911"/>
                </a:solidFill>
              </a:rPr>
              <a:t> et al., </a:t>
            </a:r>
            <a:r>
              <a:rPr lang="en-US" sz="1600" i="1" dirty="0">
                <a:solidFill>
                  <a:srgbClr val="1A1911"/>
                </a:solidFill>
              </a:rPr>
              <a:t>Dyes and Pigments</a:t>
            </a:r>
            <a:r>
              <a:rPr lang="el-GR" sz="1600" dirty="0">
                <a:solidFill>
                  <a:srgbClr val="1A1911"/>
                </a:solidFill>
              </a:rPr>
              <a:t>,</a:t>
            </a:r>
            <a:r>
              <a:rPr lang="en-US" sz="1600" dirty="0">
                <a:solidFill>
                  <a:srgbClr val="1A1911"/>
                </a:solidFill>
              </a:rPr>
              <a:t> 132 (</a:t>
            </a:r>
            <a:r>
              <a:rPr lang="en-US" sz="1600" b="1" dirty="0">
                <a:solidFill>
                  <a:srgbClr val="1A1911"/>
                </a:solidFill>
              </a:rPr>
              <a:t>2016</a:t>
            </a:r>
            <a:r>
              <a:rPr lang="en-US" sz="1600" dirty="0">
                <a:solidFill>
                  <a:srgbClr val="1A1911"/>
                </a:solidFill>
              </a:rPr>
              <a:t>) 110</a:t>
            </a:r>
            <a:r>
              <a:rPr lang="el-GR" sz="1600" dirty="0">
                <a:solidFill>
                  <a:srgbClr val="1A1911"/>
                </a:solidFill>
              </a:rPr>
              <a:t>-</a:t>
            </a:r>
            <a:r>
              <a:rPr lang="en-US" sz="1600" dirty="0" smtClean="0">
                <a:solidFill>
                  <a:srgbClr val="1A1911"/>
                </a:solidFill>
              </a:rPr>
              <a:t>120.</a:t>
            </a:r>
            <a:endParaRPr lang="el-GR" sz="1600" dirty="0" smtClean="0">
              <a:solidFill>
                <a:srgbClr val="1A1911"/>
              </a:solidFill>
            </a:endParaRPr>
          </a:p>
          <a:p>
            <a:r>
              <a:rPr lang="en-US" sz="1600" dirty="0" err="1" smtClean="0">
                <a:solidFill>
                  <a:srgbClr val="1A1911"/>
                </a:solidFill>
              </a:rPr>
              <a:t>Prashant</a:t>
            </a:r>
            <a:r>
              <a:rPr lang="en-US" sz="1600" dirty="0" smtClean="0">
                <a:solidFill>
                  <a:srgbClr val="1A1911"/>
                </a:solidFill>
              </a:rPr>
              <a:t> </a:t>
            </a:r>
            <a:r>
              <a:rPr lang="en-US" sz="1600" dirty="0" err="1">
                <a:solidFill>
                  <a:srgbClr val="1A1911"/>
                </a:solidFill>
              </a:rPr>
              <a:t>Kesharwani</a:t>
            </a:r>
            <a:r>
              <a:rPr lang="en-US" sz="1600" dirty="0">
                <a:solidFill>
                  <a:srgbClr val="1A1911"/>
                </a:solidFill>
              </a:rPr>
              <a:t> and </a:t>
            </a:r>
            <a:r>
              <a:rPr lang="en-US" sz="1600" dirty="0" err="1">
                <a:solidFill>
                  <a:srgbClr val="1A1911"/>
                </a:solidFill>
              </a:rPr>
              <a:t>Arun</a:t>
            </a:r>
            <a:r>
              <a:rPr lang="en-US" sz="1600" dirty="0">
                <a:solidFill>
                  <a:srgbClr val="1A1911"/>
                </a:solidFill>
              </a:rPr>
              <a:t> K. </a:t>
            </a:r>
            <a:r>
              <a:rPr lang="en-US" sz="1600" dirty="0" err="1">
                <a:solidFill>
                  <a:srgbClr val="1A1911"/>
                </a:solidFill>
              </a:rPr>
              <a:t>Iyer</a:t>
            </a:r>
            <a:r>
              <a:rPr lang="en-US" sz="1600" i="1" dirty="0">
                <a:solidFill>
                  <a:srgbClr val="1A1911"/>
                </a:solidFill>
              </a:rPr>
              <a:t>, Drug Discovery Today</a:t>
            </a:r>
            <a:r>
              <a:rPr lang="en-US" sz="1600" dirty="0">
                <a:solidFill>
                  <a:srgbClr val="1A1911"/>
                </a:solidFill>
              </a:rPr>
              <a:t>,  Volume 20, Number 5,  </a:t>
            </a:r>
            <a:r>
              <a:rPr lang="en-US" sz="1600" b="1" dirty="0">
                <a:solidFill>
                  <a:srgbClr val="1A1911"/>
                </a:solidFill>
              </a:rPr>
              <a:t>May </a:t>
            </a:r>
            <a:r>
              <a:rPr lang="en-US" sz="1600" b="1" dirty="0" smtClean="0">
                <a:solidFill>
                  <a:srgbClr val="1A1911"/>
                </a:solidFill>
              </a:rPr>
              <a:t>2015. </a:t>
            </a:r>
            <a:endParaRPr lang="da-DK" sz="1600" dirty="0" smtClean="0">
              <a:solidFill>
                <a:srgbClr val="1A1911"/>
              </a:solidFill>
            </a:endParaRPr>
          </a:p>
          <a:p>
            <a:r>
              <a:rPr lang="da-DK" sz="1600" dirty="0" smtClean="0">
                <a:solidFill>
                  <a:srgbClr val="1A1911"/>
                </a:solidFill>
              </a:rPr>
              <a:t>D</a:t>
            </a:r>
            <a:r>
              <a:rPr lang="da-DK" sz="1600" dirty="0">
                <a:solidFill>
                  <a:srgbClr val="1A1911"/>
                </a:solidFill>
              </a:rPr>
              <a:t>. </a:t>
            </a:r>
            <a:r>
              <a:rPr lang="da-DK" sz="1600" dirty="0" err="1">
                <a:solidFill>
                  <a:srgbClr val="1A1911"/>
                </a:solidFill>
              </a:rPr>
              <a:t>Staneva</a:t>
            </a:r>
            <a:r>
              <a:rPr lang="da-DK" sz="1600" dirty="0">
                <a:solidFill>
                  <a:srgbClr val="1A1911"/>
                </a:solidFill>
              </a:rPr>
              <a:t> et al. </a:t>
            </a:r>
            <a:r>
              <a:rPr lang="da-DK" sz="1600" i="1" dirty="0" smtClean="0">
                <a:solidFill>
                  <a:srgbClr val="1A1911"/>
                </a:solidFill>
              </a:rPr>
              <a:t> </a:t>
            </a:r>
            <a:r>
              <a:rPr lang="da-DK" sz="1600" i="1" dirty="0" err="1">
                <a:solidFill>
                  <a:srgbClr val="1A1911"/>
                </a:solidFill>
              </a:rPr>
              <a:t>Tetrahedron</a:t>
            </a:r>
            <a:r>
              <a:rPr lang="da-DK" sz="1600" i="1" dirty="0">
                <a:solidFill>
                  <a:srgbClr val="1A1911"/>
                </a:solidFill>
              </a:rPr>
              <a:t> </a:t>
            </a:r>
            <a:r>
              <a:rPr lang="da-DK" sz="1600" dirty="0" smtClean="0">
                <a:solidFill>
                  <a:srgbClr val="1A1911"/>
                </a:solidFill>
              </a:rPr>
              <a:t>71, </a:t>
            </a:r>
            <a:r>
              <a:rPr lang="da-DK" sz="1600" dirty="0">
                <a:solidFill>
                  <a:srgbClr val="1A1911"/>
                </a:solidFill>
              </a:rPr>
              <a:t>(</a:t>
            </a:r>
            <a:r>
              <a:rPr lang="da-DK" sz="1600" b="1" dirty="0">
                <a:solidFill>
                  <a:srgbClr val="1A1911"/>
                </a:solidFill>
              </a:rPr>
              <a:t>2015</a:t>
            </a:r>
            <a:r>
              <a:rPr lang="da-DK" sz="1600" dirty="0" smtClean="0">
                <a:solidFill>
                  <a:srgbClr val="1A1911"/>
                </a:solidFill>
              </a:rPr>
              <a:t>), 1080-1087.</a:t>
            </a:r>
          </a:p>
          <a:p>
            <a:r>
              <a:rPr lang="en-US" sz="1600" dirty="0" smtClean="0">
                <a:solidFill>
                  <a:srgbClr val="1A1911"/>
                </a:solidFill>
              </a:rPr>
              <a:t>Didier </a:t>
            </a:r>
            <a:r>
              <a:rPr lang="en-US" sz="1600" dirty="0" err="1">
                <a:solidFill>
                  <a:srgbClr val="1A1911"/>
                </a:solidFill>
              </a:rPr>
              <a:t>Astruc</a:t>
            </a:r>
            <a:r>
              <a:rPr lang="en-US" sz="1600" dirty="0">
                <a:solidFill>
                  <a:srgbClr val="1A1911"/>
                </a:solidFill>
              </a:rPr>
              <a:t>, </a:t>
            </a:r>
            <a:r>
              <a:rPr lang="en-US" sz="1600" i="1" dirty="0">
                <a:solidFill>
                  <a:srgbClr val="1A1911"/>
                </a:solidFill>
              </a:rPr>
              <a:t>Nature Chemistry</a:t>
            </a:r>
            <a:r>
              <a:rPr lang="en-US" sz="1600" dirty="0">
                <a:solidFill>
                  <a:srgbClr val="1A1911"/>
                </a:solidFill>
              </a:rPr>
              <a:t>, </a:t>
            </a:r>
            <a:r>
              <a:rPr lang="en-US" sz="1600" dirty="0" err="1">
                <a:solidFill>
                  <a:srgbClr val="1A1911"/>
                </a:solidFill>
              </a:rPr>
              <a:t>Vol</a:t>
            </a:r>
            <a:r>
              <a:rPr lang="en-US" sz="1600" dirty="0">
                <a:solidFill>
                  <a:srgbClr val="1A1911"/>
                </a:solidFill>
              </a:rPr>
              <a:t> 4, April </a:t>
            </a:r>
            <a:r>
              <a:rPr lang="en-US" sz="1600" b="1" dirty="0">
                <a:solidFill>
                  <a:srgbClr val="1A1911"/>
                </a:solidFill>
              </a:rPr>
              <a:t>2012, </a:t>
            </a:r>
            <a:r>
              <a:rPr lang="en-US" sz="1600" dirty="0">
                <a:solidFill>
                  <a:srgbClr val="1A1911"/>
                </a:solidFill>
              </a:rPr>
              <a:t>255-</a:t>
            </a:r>
            <a:r>
              <a:rPr lang="en-US" sz="1600" dirty="0" smtClean="0">
                <a:solidFill>
                  <a:srgbClr val="1A1911"/>
                </a:solidFill>
              </a:rPr>
              <a:t>265. </a:t>
            </a:r>
            <a:endParaRPr lang="da-DK" sz="1600" dirty="0" smtClean="0">
              <a:solidFill>
                <a:srgbClr val="1A1911"/>
              </a:solidFill>
            </a:endParaRPr>
          </a:p>
          <a:p>
            <a:r>
              <a:rPr lang="en-US" sz="1600" dirty="0" smtClean="0">
                <a:solidFill>
                  <a:srgbClr val="1A1911"/>
                </a:solidFill>
              </a:rPr>
              <a:t>Didier </a:t>
            </a:r>
            <a:r>
              <a:rPr lang="en-US" sz="1600" dirty="0" err="1">
                <a:solidFill>
                  <a:srgbClr val="1A1911"/>
                </a:solidFill>
              </a:rPr>
              <a:t>Astruc</a:t>
            </a:r>
            <a:r>
              <a:rPr lang="pl-PL" sz="1600" dirty="0" smtClean="0">
                <a:solidFill>
                  <a:srgbClr val="1A1911"/>
                </a:solidFill>
              </a:rPr>
              <a:t>, </a:t>
            </a:r>
            <a:r>
              <a:rPr lang="pl-PL" sz="1600" i="1" dirty="0" smtClean="0">
                <a:solidFill>
                  <a:srgbClr val="1A1911"/>
                </a:solidFill>
              </a:rPr>
              <a:t>New </a:t>
            </a:r>
            <a:r>
              <a:rPr lang="pl-PL" sz="1600" i="1" dirty="0">
                <a:solidFill>
                  <a:srgbClr val="1A1911"/>
                </a:solidFill>
              </a:rPr>
              <a:t>J. Chem</a:t>
            </a:r>
            <a:r>
              <a:rPr lang="pl-PL" sz="1600" dirty="0">
                <a:solidFill>
                  <a:srgbClr val="1A1911"/>
                </a:solidFill>
              </a:rPr>
              <a:t>., </a:t>
            </a:r>
            <a:r>
              <a:rPr lang="pl-PL" sz="1600" b="1" dirty="0">
                <a:solidFill>
                  <a:srgbClr val="1A1911"/>
                </a:solidFill>
              </a:rPr>
              <a:t>2011</a:t>
            </a:r>
            <a:r>
              <a:rPr lang="pl-PL" sz="1600" dirty="0">
                <a:solidFill>
                  <a:srgbClr val="1A1911"/>
                </a:solidFill>
              </a:rPr>
              <a:t>, 35, </a:t>
            </a:r>
            <a:r>
              <a:rPr lang="pl-PL" sz="1600" dirty="0" smtClean="0">
                <a:solidFill>
                  <a:srgbClr val="1A1911"/>
                </a:solidFill>
              </a:rPr>
              <a:t>764-772.</a:t>
            </a:r>
            <a:endParaRPr lang="en-US" sz="1600" i="1" dirty="0">
              <a:solidFill>
                <a:srgbClr val="1A1911"/>
              </a:solidFill>
            </a:endParaRPr>
          </a:p>
          <a:p>
            <a:r>
              <a:rPr lang="en-US" sz="1600" dirty="0" smtClean="0">
                <a:solidFill>
                  <a:srgbClr val="1A1911"/>
                </a:solidFill>
              </a:rPr>
              <a:t>Elizabeth </a:t>
            </a:r>
            <a:r>
              <a:rPr lang="en-US" sz="1600" dirty="0">
                <a:solidFill>
                  <a:srgbClr val="1A1911"/>
                </a:solidFill>
              </a:rPr>
              <a:t>R. </a:t>
            </a:r>
            <a:r>
              <a:rPr lang="en-US" sz="1600" dirty="0" err="1">
                <a:solidFill>
                  <a:srgbClr val="1A1911"/>
                </a:solidFill>
              </a:rPr>
              <a:t>Gillies</a:t>
            </a:r>
            <a:r>
              <a:rPr lang="en-US" sz="1600" dirty="0">
                <a:solidFill>
                  <a:srgbClr val="1A1911"/>
                </a:solidFill>
              </a:rPr>
              <a:t> and </a:t>
            </a:r>
            <a:r>
              <a:rPr lang="en-US" sz="1600" dirty="0" smtClean="0">
                <a:solidFill>
                  <a:srgbClr val="1A1911"/>
                </a:solidFill>
              </a:rPr>
              <a:t>Jean </a:t>
            </a:r>
            <a:r>
              <a:rPr lang="en-US" sz="1600" dirty="0" err="1" smtClean="0">
                <a:solidFill>
                  <a:srgbClr val="1A1911"/>
                </a:solidFill>
              </a:rPr>
              <a:t>M.J.Fréchet</a:t>
            </a:r>
            <a:r>
              <a:rPr lang="en-US" sz="1600" dirty="0" smtClean="0">
                <a:solidFill>
                  <a:srgbClr val="1A1911"/>
                </a:solidFill>
              </a:rPr>
              <a:t> </a:t>
            </a:r>
            <a:r>
              <a:rPr lang="en-US" sz="1600" i="1" dirty="0" smtClean="0">
                <a:solidFill>
                  <a:srgbClr val="1A1911"/>
                </a:solidFill>
              </a:rPr>
              <a:t>, DDT</a:t>
            </a:r>
            <a:r>
              <a:rPr lang="en-US" sz="1600" dirty="0" smtClean="0">
                <a:solidFill>
                  <a:srgbClr val="1A1911"/>
                </a:solidFill>
              </a:rPr>
              <a:t>, </a:t>
            </a:r>
            <a:r>
              <a:rPr lang="en-US" sz="1600" dirty="0">
                <a:solidFill>
                  <a:srgbClr val="1A1911"/>
                </a:solidFill>
              </a:rPr>
              <a:t>Volume 10, Number 1 </a:t>
            </a:r>
            <a:r>
              <a:rPr lang="en-US" sz="1600" dirty="0" smtClean="0">
                <a:solidFill>
                  <a:srgbClr val="1A1911"/>
                </a:solidFill>
              </a:rPr>
              <a:t>, </a:t>
            </a:r>
            <a:r>
              <a:rPr lang="en-US" sz="1600" dirty="0">
                <a:solidFill>
                  <a:srgbClr val="1A1911"/>
                </a:solidFill>
              </a:rPr>
              <a:t>January </a:t>
            </a:r>
            <a:r>
              <a:rPr lang="en-US" sz="1600" dirty="0" smtClean="0">
                <a:solidFill>
                  <a:srgbClr val="1A1911"/>
                </a:solidFill>
              </a:rPr>
              <a:t>2005.</a:t>
            </a:r>
          </a:p>
          <a:p>
            <a:r>
              <a:rPr lang="en-US" sz="1600" dirty="0" err="1" smtClean="0">
                <a:solidFill>
                  <a:srgbClr val="1A1911"/>
                </a:solidFill>
              </a:rPr>
              <a:t>Vashist</a:t>
            </a:r>
            <a:r>
              <a:rPr lang="en-US" sz="1600" i="1" dirty="0">
                <a:solidFill>
                  <a:srgbClr val="1A1911"/>
                </a:solidFill>
              </a:rPr>
              <a:t>, J </a:t>
            </a:r>
            <a:r>
              <a:rPr lang="en-US" sz="1600" i="1" dirty="0" err="1">
                <a:solidFill>
                  <a:srgbClr val="1A1911"/>
                </a:solidFill>
              </a:rPr>
              <a:t>Nanomed</a:t>
            </a:r>
            <a:r>
              <a:rPr lang="en-US" sz="1600" i="1" dirty="0">
                <a:solidFill>
                  <a:srgbClr val="1A1911"/>
                </a:solidFill>
              </a:rPr>
              <a:t> </a:t>
            </a:r>
            <a:r>
              <a:rPr lang="en-US" sz="1600" i="1" dirty="0" err="1">
                <a:solidFill>
                  <a:srgbClr val="1A1911"/>
                </a:solidFill>
              </a:rPr>
              <a:t>Nanotechnol</a:t>
            </a:r>
            <a:r>
              <a:rPr lang="en-US" sz="1600" i="1" dirty="0">
                <a:solidFill>
                  <a:srgbClr val="1A1911"/>
                </a:solidFill>
              </a:rPr>
              <a:t> </a:t>
            </a:r>
            <a:r>
              <a:rPr lang="en-US" sz="1600" b="1" i="1" dirty="0" smtClean="0">
                <a:solidFill>
                  <a:srgbClr val="1A1911"/>
                </a:solidFill>
              </a:rPr>
              <a:t>, </a:t>
            </a:r>
            <a:r>
              <a:rPr lang="en-US" sz="1600" b="1" dirty="0" smtClean="0">
                <a:solidFill>
                  <a:srgbClr val="1A1911"/>
                </a:solidFill>
              </a:rPr>
              <a:t>2013</a:t>
            </a:r>
            <a:r>
              <a:rPr lang="en-US" sz="1600" dirty="0">
                <a:solidFill>
                  <a:srgbClr val="1A1911"/>
                </a:solidFill>
              </a:rPr>
              <a:t>, 4:</a:t>
            </a:r>
            <a:r>
              <a:rPr lang="en-US" sz="1600" dirty="0" smtClean="0">
                <a:solidFill>
                  <a:srgbClr val="1A1911"/>
                </a:solidFill>
              </a:rPr>
              <a:t>5.</a:t>
            </a:r>
            <a:endParaRPr lang="pl-PL" sz="1600" dirty="0" smtClean="0">
              <a:solidFill>
                <a:srgbClr val="1A1911"/>
              </a:solidFill>
            </a:endParaRPr>
          </a:p>
          <a:p>
            <a:r>
              <a:rPr lang="pl-PL" sz="1600" dirty="0" smtClean="0">
                <a:solidFill>
                  <a:srgbClr val="1A1911"/>
                </a:solidFill>
              </a:rPr>
              <a:t>P</a:t>
            </a:r>
            <a:r>
              <a:rPr lang="pl-PL" sz="1600" dirty="0">
                <a:solidFill>
                  <a:srgbClr val="1A1911"/>
                </a:solidFill>
              </a:rPr>
              <a:t>. </a:t>
            </a:r>
            <a:r>
              <a:rPr lang="pl-PL" sz="1600" dirty="0" err="1">
                <a:solidFill>
                  <a:srgbClr val="1A1911"/>
                </a:solidFill>
              </a:rPr>
              <a:t>Kesharwani</a:t>
            </a:r>
            <a:r>
              <a:rPr lang="pl-PL" sz="1600" dirty="0">
                <a:solidFill>
                  <a:srgbClr val="1A1911"/>
                </a:solidFill>
              </a:rPr>
              <a:t> et al</a:t>
            </a:r>
            <a:r>
              <a:rPr lang="pl-PL" sz="1600" dirty="0" smtClean="0">
                <a:solidFill>
                  <a:srgbClr val="1A1911"/>
                </a:solidFill>
              </a:rPr>
              <a:t>.</a:t>
            </a:r>
            <a:r>
              <a:rPr lang="pl-PL" sz="1600" i="1" dirty="0" smtClean="0">
                <a:solidFill>
                  <a:srgbClr val="1A1911"/>
                </a:solidFill>
              </a:rPr>
              <a:t>, </a:t>
            </a:r>
            <a:r>
              <a:rPr lang="pl-PL" sz="1600" i="1" dirty="0">
                <a:solidFill>
                  <a:srgbClr val="1A1911"/>
                </a:solidFill>
              </a:rPr>
              <a:t>Progress in </a:t>
            </a:r>
            <a:r>
              <a:rPr lang="pl-PL" sz="1600" i="1" dirty="0" err="1">
                <a:solidFill>
                  <a:srgbClr val="1A1911"/>
                </a:solidFill>
              </a:rPr>
              <a:t>Polymer</a:t>
            </a:r>
            <a:r>
              <a:rPr lang="pl-PL" sz="1600" i="1" dirty="0">
                <a:solidFill>
                  <a:srgbClr val="1A1911"/>
                </a:solidFill>
              </a:rPr>
              <a:t> </a:t>
            </a:r>
            <a:r>
              <a:rPr lang="pl-PL" sz="1600" i="1" dirty="0" smtClean="0">
                <a:solidFill>
                  <a:srgbClr val="1A1911"/>
                </a:solidFill>
              </a:rPr>
              <a:t>Science, 39,</a:t>
            </a:r>
            <a:r>
              <a:rPr lang="pl-PL" sz="1600" b="1" i="1" dirty="0" smtClean="0">
                <a:solidFill>
                  <a:srgbClr val="1A1911"/>
                </a:solidFill>
              </a:rPr>
              <a:t> 2014</a:t>
            </a:r>
            <a:r>
              <a:rPr lang="pl-PL" sz="1600" i="1" dirty="0" smtClean="0">
                <a:solidFill>
                  <a:srgbClr val="1A1911"/>
                </a:solidFill>
              </a:rPr>
              <a:t>, 268-314.</a:t>
            </a:r>
          </a:p>
          <a:p>
            <a:r>
              <a:rPr lang="en-US" sz="1600" dirty="0" smtClean="0">
                <a:solidFill>
                  <a:srgbClr val="1A1911"/>
                </a:solidFill>
              </a:rPr>
              <a:t>B.K. </a:t>
            </a:r>
            <a:r>
              <a:rPr lang="en-US" sz="1600" dirty="0" err="1" smtClean="0">
                <a:solidFill>
                  <a:srgbClr val="1A1911"/>
                </a:solidFill>
              </a:rPr>
              <a:t>Nanjwade</a:t>
            </a:r>
            <a:r>
              <a:rPr lang="en-US" sz="1600" dirty="0" smtClean="0">
                <a:solidFill>
                  <a:srgbClr val="1A1911"/>
                </a:solidFill>
              </a:rPr>
              <a:t> et al., </a:t>
            </a:r>
            <a:r>
              <a:rPr lang="en-US" sz="1600" i="1" dirty="0" smtClean="0">
                <a:solidFill>
                  <a:srgbClr val="1A1911"/>
                </a:solidFill>
              </a:rPr>
              <a:t>European Journal of Pharmaceutical Sciences, 38, </a:t>
            </a:r>
            <a:r>
              <a:rPr lang="en-US" sz="1600" dirty="0" smtClean="0">
                <a:solidFill>
                  <a:srgbClr val="1A1911"/>
                </a:solidFill>
              </a:rPr>
              <a:t>(</a:t>
            </a:r>
            <a:r>
              <a:rPr lang="en-US" sz="1600" b="1" dirty="0" smtClean="0">
                <a:solidFill>
                  <a:srgbClr val="1A1911"/>
                </a:solidFill>
              </a:rPr>
              <a:t>2009</a:t>
            </a:r>
            <a:r>
              <a:rPr lang="en-US" sz="1600" dirty="0" smtClean="0">
                <a:solidFill>
                  <a:srgbClr val="1A1911"/>
                </a:solidFill>
              </a:rPr>
              <a:t>) 185-196.</a:t>
            </a:r>
          </a:p>
          <a:p>
            <a:r>
              <a:rPr lang="en-US" sz="1600" dirty="0" smtClean="0">
                <a:solidFill>
                  <a:srgbClr val="1A1911"/>
                </a:solidFill>
              </a:rPr>
              <a:t>B</a:t>
            </a:r>
            <a:r>
              <a:rPr lang="en-US" sz="1600" dirty="0">
                <a:solidFill>
                  <a:srgbClr val="1A1911"/>
                </a:solidFill>
              </a:rPr>
              <a:t>. </a:t>
            </a:r>
            <a:r>
              <a:rPr lang="en-US" sz="1600" dirty="0" err="1">
                <a:solidFill>
                  <a:srgbClr val="1A1911"/>
                </a:solidFill>
              </a:rPr>
              <a:t>Klajnert</a:t>
            </a:r>
            <a:r>
              <a:rPr lang="en-US" sz="1600" dirty="0">
                <a:solidFill>
                  <a:srgbClr val="1A1911"/>
                </a:solidFill>
              </a:rPr>
              <a:t> and M. </a:t>
            </a:r>
            <a:r>
              <a:rPr lang="en-US" sz="1600" dirty="0" err="1" smtClean="0">
                <a:solidFill>
                  <a:srgbClr val="1A1911"/>
                </a:solidFill>
              </a:rPr>
              <a:t>Bryszewska</a:t>
            </a:r>
            <a:r>
              <a:rPr lang="en-US" sz="1600" dirty="0" smtClean="0">
                <a:solidFill>
                  <a:srgbClr val="1A1911"/>
                </a:solidFill>
              </a:rPr>
              <a:t>, </a:t>
            </a:r>
            <a:r>
              <a:rPr lang="en-US" sz="1600" i="1" dirty="0" err="1" smtClean="0">
                <a:solidFill>
                  <a:srgbClr val="1A1911"/>
                </a:solidFill>
              </a:rPr>
              <a:t>Acta</a:t>
            </a:r>
            <a:r>
              <a:rPr lang="en-US" sz="1600" i="1" dirty="0" smtClean="0">
                <a:solidFill>
                  <a:srgbClr val="1A1911"/>
                </a:solidFill>
              </a:rPr>
              <a:t> </a:t>
            </a:r>
            <a:r>
              <a:rPr lang="en-US" sz="1600" i="1" dirty="0" err="1" smtClean="0">
                <a:solidFill>
                  <a:srgbClr val="1A1911"/>
                </a:solidFill>
              </a:rPr>
              <a:t>Biochimica</a:t>
            </a:r>
            <a:r>
              <a:rPr lang="en-US" sz="1600" i="1" dirty="0" smtClean="0">
                <a:solidFill>
                  <a:srgbClr val="1A1911"/>
                </a:solidFill>
              </a:rPr>
              <a:t> </a:t>
            </a:r>
            <a:r>
              <a:rPr lang="en-US" sz="1600" i="1" dirty="0" err="1" smtClean="0">
                <a:solidFill>
                  <a:srgbClr val="1A1911"/>
                </a:solidFill>
              </a:rPr>
              <a:t>Polonica</a:t>
            </a:r>
            <a:r>
              <a:rPr lang="en-US" sz="1600" dirty="0" smtClean="0">
                <a:solidFill>
                  <a:srgbClr val="1A1911"/>
                </a:solidFill>
              </a:rPr>
              <a:t>, </a:t>
            </a:r>
            <a:r>
              <a:rPr lang="en-US" sz="1600" dirty="0">
                <a:solidFill>
                  <a:srgbClr val="1A1911"/>
                </a:solidFill>
              </a:rPr>
              <a:t>Vol. 48 No. 1/</a:t>
            </a:r>
            <a:r>
              <a:rPr lang="en-US" sz="1600" dirty="0" smtClean="0">
                <a:solidFill>
                  <a:srgbClr val="1A1911"/>
                </a:solidFill>
              </a:rPr>
              <a:t>2001, 199</a:t>
            </a:r>
            <a:r>
              <a:rPr lang="en-US" sz="1600" dirty="0">
                <a:solidFill>
                  <a:srgbClr val="1A1911"/>
                </a:solidFill>
              </a:rPr>
              <a:t>-</a:t>
            </a:r>
            <a:r>
              <a:rPr lang="en-US" sz="1600" dirty="0" smtClean="0">
                <a:solidFill>
                  <a:srgbClr val="1A1911"/>
                </a:solidFill>
              </a:rPr>
              <a:t>208.</a:t>
            </a:r>
          </a:p>
          <a:p>
            <a:r>
              <a:rPr lang="en-US" sz="1600" dirty="0" err="1" smtClean="0">
                <a:solidFill>
                  <a:srgbClr val="1A1911"/>
                </a:solidFill>
              </a:rPr>
              <a:t>Tripathy</a:t>
            </a:r>
            <a:r>
              <a:rPr lang="en-US" sz="1600" dirty="0" smtClean="0">
                <a:solidFill>
                  <a:srgbClr val="1A1911"/>
                </a:solidFill>
              </a:rPr>
              <a:t> </a:t>
            </a:r>
            <a:r>
              <a:rPr lang="en-US" sz="1600" dirty="0">
                <a:solidFill>
                  <a:srgbClr val="1A1911"/>
                </a:solidFill>
              </a:rPr>
              <a:t>and </a:t>
            </a:r>
            <a:r>
              <a:rPr lang="en-US" sz="1600" dirty="0" smtClean="0">
                <a:solidFill>
                  <a:srgbClr val="1A1911"/>
                </a:solidFill>
              </a:rPr>
              <a:t>Das , </a:t>
            </a:r>
            <a:r>
              <a:rPr lang="en-US" sz="1600" i="1" dirty="0" smtClean="0">
                <a:solidFill>
                  <a:srgbClr val="1A1911"/>
                </a:solidFill>
              </a:rPr>
              <a:t>Journal </a:t>
            </a:r>
            <a:r>
              <a:rPr lang="en-US" sz="1600" i="1" dirty="0">
                <a:solidFill>
                  <a:srgbClr val="1A1911"/>
                </a:solidFill>
              </a:rPr>
              <a:t>of Applied Pharmaceutical </a:t>
            </a:r>
            <a:r>
              <a:rPr lang="en-US" sz="1600" i="1" dirty="0" smtClean="0">
                <a:solidFill>
                  <a:srgbClr val="1A1911"/>
                </a:solidFill>
              </a:rPr>
              <a:t>Science</a:t>
            </a:r>
            <a:r>
              <a:rPr lang="en-US" sz="1600" dirty="0" smtClean="0">
                <a:solidFill>
                  <a:srgbClr val="1A1911"/>
                </a:solidFill>
              </a:rPr>
              <a:t>, </a:t>
            </a:r>
            <a:r>
              <a:rPr lang="en-US" sz="1600" dirty="0">
                <a:solidFill>
                  <a:srgbClr val="1A1911"/>
                </a:solidFill>
              </a:rPr>
              <a:t>Vol. 3 (09</a:t>
            </a:r>
            <a:r>
              <a:rPr lang="en-US" sz="1600" dirty="0" smtClean="0">
                <a:solidFill>
                  <a:srgbClr val="1A1911"/>
                </a:solidFill>
              </a:rPr>
              <a:t>), </a:t>
            </a:r>
            <a:r>
              <a:rPr lang="en-US" sz="1600" b="1" dirty="0" smtClean="0">
                <a:solidFill>
                  <a:srgbClr val="1A1911"/>
                </a:solidFill>
              </a:rPr>
              <a:t>2013</a:t>
            </a:r>
            <a:r>
              <a:rPr lang="fr-FR" sz="1600" dirty="0" smtClean="0">
                <a:solidFill>
                  <a:srgbClr val="1A1911"/>
                </a:solidFill>
              </a:rPr>
              <a:t>, </a:t>
            </a:r>
            <a:r>
              <a:rPr lang="en-US" sz="1600" dirty="0" smtClean="0">
                <a:solidFill>
                  <a:srgbClr val="1A1911"/>
                </a:solidFill>
              </a:rPr>
              <a:t>142</a:t>
            </a:r>
            <a:r>
              <a:rPr lang="en-US" sz="1600" dirty="0">
                <a:solidFill>
                  <a:srgbClr val="1A1911"/>
                </a:solidFill>
              </a:rPr>
              <a:t>-</a:t>
            </a:r>
            <a:r>
              <a:rPr lang="en-US" sz="1600" dirty="0" smtClean="0">
                <a:solidFill>
                  <a:srgbClr val="1A1911"/>
                </a:solidFill>
              </a:rPr>
              <a:t>149. </a:t>
            </a:r>
          </a:p>
          <a:p>
            <a:r>
              <a:rPr lang="fr-FR" sz="1600" dirty="0" smtClean="0">
                <a:solidFill>
                  <a:srgbClr val="1A1911"/>
                </a:solidFill>
              </a:rPr>
              <a:t>SINGH </a:t>
            </a:r>
            <a:r>
              <a:rPr lang="fr-FR" sz="1600" i="1" dirty="0">
                <a:solidFill>
                  <a:srgbClr val="1A1911"/>
                </a:solidFill>
              </a:rPr>
              <a:t>et al.</a:t>
            </a:r>
            <a:r>
              <a:rPr lang="fr-FR" sz="1600" dirty="0">
                <a:solidFill>
                  <a:srgbClr val="1A1911"/>
                </a:solidFill>
              </a:rPr>
              <a:t>, </a:t>
            </a:r>
            <a:r>
              <a:rPr lang="fr-FR" sz="1600" i="1" dirty="0">
                <a:solidFill>
                  <a:srgbClr val="1A1911"/>
                </a:solidFill>
              </a:rPr>
              <a:t>Orient. J. </a:t>
            </a:r>
            <a:r>
              <a:rPr lang="fr-FR" sz="1600" i="1" dirty="0" err="1">
                <a:solidFill>
                  <a:srgbClr val="1A1911"/>
                </a:solidFill>
              </a:rPr>
              <a:t>Chem</a:t>
            </a:r>
            <a:r>
              <a:rPr lang="fr-FR" sz="1600" i="1" dirty="0">
                <a:solidFill>
                  <a:srgbClr val="1A1911"/>
                </a:solidFill>
              </a:rPr>
              <a:t>., </a:t>
            </a:r>
            <a:r>
              <a:rPr lang="fr-FR" sz="1600" dirty="0">
                <a:solidFill>
                  <a:srgbClr val="1A1911"/>
                </a:solidFill>
              </a:rPr>
              <a:t>Vol. </a:t>
            </a:r>
            <a:r>
              <a:rPr lang="fr-FR" sz="1600" dirty="0" smtClean="0">
                <a:solidFill>
                  <a:srgbClr val="1A1911"/>
                </a:solidFill>
              </a:rPr>
              <a:t>30 (</a:t>
            </a:r>
            <a:r>
              <a:rPr lang="fr-FR" sz="1600" dirty="0">
                <a:solidFill>
                  <a:srgbClr val="1A1911"/>
                </a:solidFill>
              </a:rPr>
              <a:t>3), </a:t>
            </a:r>
            <a:r>
              <a:rPr lang="fr-FR" sz="1600" b="1" dirty="0" smtClean="0">
                <a:solidFill>
                  <a:srgbClr val="1A1911"/>
                </a:solidFill>
              </a:rPr>
              <a:t>2014</a:t>
            </a:r>
            <a:r>
              <a:rPr lang="fr-FR" sz="1600" dirty="0" smtClean="0">
                <a:solidFill>
                  <a:srgbClr val="1A1911"/>
                </a:solidFill>
              </a:rPr>
              <a:t>, 911</a:t>
            </a:r>
            <a:r>
              <a:rPr lang="fr-FR" sz="1600" dirty="0">
                <a:solidFill>
                  <a:srgbClr val="1A1911"/>
                </a:solidFill>
              </a:rPr>
              <a:t>-</a:t>
            </a:r>
            <a:r>
              <a:rPr lang="fr-FR" sz="1600" dirty="0" smtClean="0">
                <a:solidFill>
                  <a:srgbClr val="1A1911"/>
                </a:solidFill>
              </a:rPr>
              <a:t>922.</a:t>
            </a:r>
            <a:endParaRPr lang="en-US" sz="1600" dirty="0" smtClean="0">
              <a:solidFill>
                <a:srgbClr val="1A1911"/>
              </a:solidFill>
            </a:endParaRPr>
          </a:p>
          <a:p>
            <a:r>
              <a:rPr lang="en-US" sz="1600" dirty="0" err="1" smtClean="0">
                <a:solidFill>
                  <a:srgbClr val="1A1911"/>
                </a:solidFill>
              </a:rPr>
              <a:t>Abbasi</a:t>
            </a:r>
            <a:r>
              <a:rPr lang="en-US" sz="1600" dirty="0" smtClean="0">
                <a:solidFill>
                  <a:srgbClr val="1A1911"/>
                </a:solidFill>
              </a:rPr>
              <a:t> </a:t>
            </a:r>
            <a:r>
              <a:rPr lang="en-US" sz="1600" dirty="0">
                <a:solidFill>
                  <a:srgbClr val="1A1911"/>
                </a:solidFill>
              </a:rPr>
              <a:t>et al</a:t>
            </a:r>
            <a:r>
              <a:rPr lang="en-US" sz="1600" dirty="0" smtClean="0">
                <a:solidFill>
                  <a:srgbClr val="1A1911"/>
                </a:solidFill>
              </a:rPr>
              <a:t>., </a:t>
            </a:r>
            <a:r>
              <a:rPr lang="en-US" sz="1600" i="1" dirty="0" err="1">
                <a:solidFill>
                  <a:srgbClr val="1A1911"/>
                </a:solidFill>
              </a:rPr>
              <a:t>Nanoscale</a:t>
            </a:r>
            <a:r>
              <a:rPr lang="en-US" sz="1600" i="1" dirty="0">
                <a:solidFill>
                  <a:srgbClr val="1A1911"/>
                </a:solidFill>
              </a:rPr>
              <a:t> Research </a:t>
            </a:r>
            <a:r>
              <a:rPr lang="en-US" sz="1600" i="1" dirty="0" smtClean="0">
                <a:solidFill>
                  <a:srgbClr val="1A1911"/>
                </a:solidFill>
              </a:rPr>
              <a:t>Letters, </a:t>
            </a:r>
            <a:r>
              <a:rPr lang="en-US" sz="1600" b="1" dirty="0">
                <a:solidFill>
                  <a:srgbClr val="1A1911"/>
                </a:solidFill>
              </a:rPr>
              <a:t>2014</a:t>
            </a:r>
            <a:r>
              <a:rPr lang="en-US" sz="1600" dirty="0">
                <a:solidFill>
                  <a:srgbClr val="1A1911"/>
                </a:solidFill>
              </a:rPr>
              <a:t>, </a:t>
            </a:r>
            <a:r>
              <a:rPr lang="en-US" sz="1600" i="1" dirty="0" smtClean="0">
                <a:solidFill>
                  <a:srgbClr val="1A1911"/>
                </a:solidFill>
              </a:rPr>
              <a:t>9</a:t>
            </a:r>
            <a:r>
              <a:rPr lang="en-US" sz="1600" dirty="0" smtClean="0">
                <a:solidFill>
                  <a:srgbClr val="1A1911"/>
                </a:solidFill>
              </a:rPr>
              <a:t>,247.</a:t>
            </a:r>
          </a:p>
          <a:p>
            <a:r>
              <a:rPr lang="en-US" sz="1600" dirty="0" smtClean="0">
                <a:solidFill>
                  <a:srgbClr val="1A1911"/>
                </a:solidFill>
              </a:rPr>
              <a:t>U</a:t>
            </a:r>
            <a:r>
              <a:rPr lang="en-US" sz="1600" dirty="0">
                <a:solidFill>
                  <a:srgbClr val="1A1911"/>
                </a:solidFill>
              </a:rPr>
              <a:t>. Boas, J. B. Christensen and P. M. H. </a:t>
            </a:r>
            <a:r>
              <a:rPr lang="en-US" sz="1600" dirty="0" err="1" smtClean="0">
                <a:solidFill>
                  <a:srgbClr val="1A1911"/>
                </a:solidFill>
              </a:rPr>
              <a:t>Heegaard</a:t>
            </a:r>
            <a:r>
              <a:rPr lang="en-US" sz="1600" dirty="0" smtClean="0">
                <a:solidFill>
                  <a:srgbClr val="1A1911"/>
                </a:solidFill>
              </a:rPr>
              <a:t>, </a:t>
            </a:r>
            <a:r>
              <a:rPr lang="en-US" sz="1600" i="1" dirty="0">
                <a:solidFill>
                  <a:srgbClr val="1A1911"/>
                </a:solidFill>
              </a:rPr>
              <a:t>J. Mater. Chem.</a:t>
            </a:r>
            <a:r>
              <a:rPr lang="en-US" sz="1600" dirty="0">
                <a:solidFill>
                  <a:srgbClr val="1A1911"/>
                </a:solidFill>
              </a:rPr>
              <a:t>, </a:t>
            </a:r>
            <a:r>
              <a:rPr lang="en-US" sz="1600" b="1" dirty="0">
                <a:solidFill>
                  <a:srgbClr val="1A1911"/>
                </a:solidFill>
              </a:rPr>
              <a:t>2006</a:t>
            </a:r>
            <a:r>
              <a:rPr lang="en-US" sz="1600" dirty="0">
                <a:solidFill>
                  <a:srgbClr val="1A1911"/>
                </a:solidFill>
              </a:rPr>
              <a:t>, </a:t>
            </a:r>
            <a:r>
              <a:rPr lang="en-US" sz="1600" i="1" dirty="0">
                <a:solidFill>
                  <a:srgbClr val="1A1911"/>
                </a:solidFill>
              </a:rPr>
              <a:t>16</a:t>
            </a:r>
            <a:r>
              <a:rPr lang="en-US" sz="1600" dirty="0">
                <a:solidFill>
                  <a:srgbClr val="1A1911"/>
                </a:solidFill>
              </a:rPr>
              <a:t>, </a:t>
            </a:r>
            <a:r>
              <a:rPr lang="en-US" sz="1600" dirty="0" smtClean="0">
                <a:solidFill>
                  <a:srgbClr val="1A1911"/>
                </a:solidFill>
              </a:rPr>
              <a:t>3785-3798.</a:t>
            </a:r>
          </a:p>
          <a:p>
            <a:r>
              <a:rPr lang="en-US" sz="1600" dirty="0" err="1" smtClean="0">
                <a:solidFill>
                  <a:srgbClr val="1A1911"/>
                </a:solidFill>
              </a:rPr>
              <a:t>Roseita</a:t>
            </a:r>
            <a:r>
              <a:rPr lang="en-US" sz="1600" dirty="0" smtClean="0">
                <a:solidFill>
                  <a:srgbClr val="1A1911"/>
                </a:solidFill>
              </a:rPr>
              <a:t> </a:t>
            </a:r>
            <a:r>
              <a:rPr lang="en-US" sz="1600" dirty="0" err="1">
                <a:solidFill>
                  <a:srgbClr val="1A1911"/>
                </a:solidFill>
              </a:rPr>
              <a:t>Esfand</a:t>
            </a:r>
            <a:r>
              <a:rPr lang="en-US" sz="1600" dirty="0">
                <a:solidFill>
                  <a:srgbClr val="1A1911"/>
                </a:solidFill>
              </a:rPr>
              <a:t> and Donald A. </a:t>
            </a:r>
            <a:r>
              <a:rPr lang="en-US" sz="1600" dirty="0" err="1" smtClean="0">
                <a:solidFill>
                  <a:srgbClr val="1A1911"/>
                </a:solidFill>
              </a:rPr>
              <a:t>Tomalia</a:t>
            </a:r>
            <a:r>
              <a:rPr lang="en-US" sz="1600" dirty="0" smtClean="0">
                <a:solidFill>
                  <a:srgbClr val="1A1911"/>
                </a:solidFill>
              </a:rPr>
              <a:t>, </a:t>
            </a:r>
            <a:r>
              <a:rPr lang="en-US" sz="1600" i="1" dirty="0" smtClean="0">
                <a:solidFill>
                  <a:srgbClr val="1A1911"/>
                </a:solidFill>
              </a:rPr>
              <a:t>DDT</a:t>
            </a:r>
            <a:r>
              <a:rPr lang="en-US" sz="1600" dirty="0" smtClean="0">
                <a:solidFill>
                  <a:srgbClr val="1A1911"/>
                </a:solidFill>
              </a:rPr>
              <a:t>, </a:t>
            </a:r>
            <a:r>
              <a:rPr lang="en-US" sz="1600" dirty="0">
                <a:solidFill>
                  <a:srgbClr val="1A1911"/>
                </a:solidFill>
              </a:rPr>
              <a:t>Vol. 6, No. </a:t>
            </a:r>
            <a:r>
              <a:rPr lang="en-US" sz="1600" dirty="0" smtClean="0">
                <a:solidFill>
                  <a:srgbClr val="1A1911"/>
                </a:solidFill>
              </a:rPr>
              <a:t>8, </a:t>
            </a:r>
            <a:r>
              <a:rPr lang="en-US" sz="1600" b="1" dirty="0">
                <a:solidFill>
                  <a:srgbClr val="1A1911"/>
                </a:solidFill>
              </a:rPr>
              <a:t>April </a:t>
            </a:r>
            <a:r>
              <a:rPr lang="en-US" sz="1600" b="1" dirty="0" smtClean="0">
                <a:solidFill>
                  <a:srgbClr val="1A1911"/>
                </a:solidFill>
              </a:rPr>
              <a:t>2001.</a:t>
            </a:r>
          </a:p>
          <a:p>
            <a:r>
              <a:rPr lang="en-US" sz="1600" dirty="0" smtClean="0">
                <a:solidFill>
                  <a:srgbClr val="1A1911"/>
                </a:solidFill>
              </a:rPr>
              <a:t>Mishra </a:t>
            </a:r>
            <a:r>
              <a:rPr lang="en-US" sz="1600" dirty="0">
                <a:solidFill>
                  <a:srgbClr val="1A1911"/>
                </a:solidFill>
              </a:rPr>
              <a:t>et </a:t>
            </a:r>
            <a:r>
              <a:rPr lang="en-US" sz="1600" dirty="0" smtClean="0">
                <a:solidFill>
                  <a:srgbClr val="1A1911"/>
                </a:solidFill>
              </a:rPr>
              <a:t>al, </a:t>
            </a:r>
            <a:r>
              <a:rPr lang="en-US" sz="1600" i="1" dirty="0">
                <a:solidFill>
                  <a:srgbClr val="1A1911"/>
                </a:solidFill>
              </a:rPr>
              <a:t>Journal of Drug Delivery &amp; </a:t>
            </a:r>
            <a:r>
              <a:rPr lang="en-US" sz="1600" i="1" dirty="0" smtClean="0">
                <a:solidFill>
                  <a:srgbClr val="1A1911"/>
                </a:solidFill>
              </a:rPr>
              <a:t>Therapeutics</a:t>
            </a:r>
            <a:r>
              <a:rPr lang="en-US" sz="1600" dirty="0" smtClean="0">
                <a:solidFill>
                  <a:srgbClr val="1A1911"/>
                </a:solidFill>
              </a:rPr>
              <a:t>, </a:t>
            </a:r>
            <a:r>
              <a:rPr lang="en-US" sz="1600" b="1" dirty="0">
                <a:solidFill>
                  <a:srgbClr val="1A1911"/>
                </a:solidFill>
              </a:rPr>
              <a:t>2011</a:t>
            </a:r>
            <a:r>
              <a:rPr lang="en-US" sz="1600" dirty="0">
                <a:solidFill>
                  <a:srgbClr val="1A1911"/>
                </a:solidFill>
              </a:rPr>
              <a:t>, </a:t>
            </a:r>
            <a:r>
              <a:rPr lang="en-US" sz="1600" i="1" dirty="0">
                <a:solidFill>
                  <a:srgbClr val="1A1911"/>
                </a:solidFill>
              </a:rPr>
              <a:t>1(2</a:t>
            </a:r>
            <a:r>
              <a:rPr lang="en-US" sz="1600" i="1" dirty="0" smtClean="0">
                <a:solidFill>
                  <a:srgbClr val="1A1911"/>
                </a:solidFill>
              </a:rPr>
              <a:t>)</a:t>
            </a:r>
            <a:r>
              <a:rPr lang="en-US" sz="1600" dirty="0" smtClean="0">
                <a:solidFill>
                  <a:srgbClr val="1A1911"/>
                </a:solidFill>
              </a:rPr>
              <a:t>, 70-74. </a:t>
            </a:r>
            <a:endParaRPr lang="en-US" sz="1600" dirty="0">
              <a:solidFill>
                <a:srgbClr val="1A1911"/>
              </a:solidFill>
            </a:endParaRPr>
          </a:p>
          <a:p>
            <a:r>
              <a:rPr lang="en-US" sz="1600" dirty="0" smtClean="0">
                <a:solidFill>
                  <a:srgbClr val="1A1911"/>
                </a:solidFill>
              </a:rPr>
              <a:t>Andreas </a:t>
            </a:r>
            <a:r>
              <a:rPr lang="en-US" sz="1600" dirty="0" err="1">
                <a:solidFill>
                  <a:srgbClr val="1A1911"/>
                </a:solidFill>
              </a:rPr>
              <a:t>Ritzén</a:t>
            </a:r>
            <a:r>
              <a:rPr lang="en-US" sz="1600" dirty="0">
                <a:solidFill>
                  <a:srgbClr val="1A1911"/>
                </a:solidFill>
              </a:rPr>
              <a:t> and </a:t>
            </a:r>
            <a:r>
              <a:rPr lang="en-US" sz="1600" dirty="0" err="1">
                <a:solidFill>
                  <a:srgbClr val="1A1911"/>
                </a:solidFill>
              </a:rPr>
              <a:t>Torbjörn</a:t>
            </a:r>
            <a:r>
              <a:rPr lang="en-US" sz="1600" dirty="0">
                <a:solidFill>
                  <a:srgbClr val="1A1911"/>
                </a:solidFill>
              </a:rPr>
              <a:t> </a:t>
            </a:r>
            <a:r>
              <a:rPr lang="en-US" sz="1600" dirty="0" err="1" smtClean="0">
                <a:solidFill>
                  <a:srgbClr val="1A1911"/>
                </a:solidFill>
              </a:rPr>
              <a:t>Frejd</a:t>
            </a:r>
            <a:r>
              <a:rPr lang="en-US" sz="1600" i="1" dirty="0" smtClean="0">
                <a:solidFill>
                  <a:srgbClr val="1A1911"/>
                </a:solidFill>
              </a:rPr>
              <a:t>, Chem</a:t>
            </a:r>
            <a:r>
              <a:rPr lang="en-US" sz="1600" i="1" dirty="0">
                <a:solidFill>
                  <a:srgbClr val="1A1911"/>
                </a:solidFill>
              </a:rPr>
              <a:t>. </a:t>
            </a:r>
            <a:r>
              <a:rPr lang="en-US" sz="1600" i="1" dirty="0" err="1">
                <a:solidFill>
                  <a:srgbClr val="1A1911"/>
                </a:solidFill>
              </a:rPr>
              <a:t>Commun</a:t>
            </a:r>
            <a:r>
              <a:rPr lang="en-US" sz="1600" i="1" dirty="0">
                <a:solidFill>
                  <a:srgbClr val="1A1911"/>
                </a:solidFill>
              </a:rPr>
              <a:t>.</a:t>
            </a:r>
            <a:r>
              <a:rPr lang="en-US" sz="1600" dirty="0">
                <a:solidFill>
                  <a:srgbClr val="1A1911"/>
                </a:solidFill>
              </a:rPr>
              <a:t>, </a:t>
            </a:r>
            <a:r>
              <a:rPr lang="en-US" sz="1600" b="1" dirty="0">
                <a:solidFill>
                  <a:srgbClr val="1A1911"/>
                </a:solidFill>
              </a:rPr>
              <a:t>1999</a:t>
            </a:r>
            <a:r>
              <a:rPr lang="en-US" sz="1600" dirty="0">
                <a:solidFill>
                  <a:srgbClr val="1A1911"/>
                </a:solidFill>
              </a:rPr>
              <a:t>, </a:t>
            </a:r>
            <a:r>
              <a:rPr lang="en-US" sz="1600" dirty="0" smtClean="0">
                <a:solidFill>
                  <a:srgbClr val="1A1911"/>
                </a:solidFill>
              </a:rPr>
              <a:t>207-208.</a:t>
            </a:r>
          </a:p>
          <a:p>
            <a:r>
              <a:rPr lang="en-US" sz="1600" dirty="0" smtClean="0">
                <a:solidFill>
                  <a:srgbClr val="1A1911"/>
                </a:solidFill>
              </a:rPr>
              <a:t>Anne</a:t>
            </a:r>
            <a:r>
              <a:rPr lang="en-US" sz="1600" dirty="0">
                <a:solidFill>
                  <a:srgbClr val="1A1911"/>
                </a:solidFill>
              </a:rPr>
              <a:t>-Marie </a:t>
            </a:r>
            <a:r>
              <a:rPr lang="en-US" sz="1600" dirty="0" err="1" smtClean="0">
                <a:solidFill>
                  <a:srgbClr val="1A1911"/>
                </a:solidFill>
              </a:rPr>
              <a:t>Caminade</a:t>
            </a:r>
            <a:r>
              <a:rPr lang="en-US" sz="1600" dirty="0" smtClean="0">
                <a:solidFill>
                  <a:srgbClr val="1A1911"/>
                </a:solidFill>
              </a:rPr>
              <a:t>  </a:t>
            </a:r>
            <a:r>
              <a:rPr lang="en-US" sz="1600" dirty="0">
                <a:solidFill>
                  <a:srgbClr val="1A1911"/>
                </a:solidFill>
              </a:rPr>
              <a:t>and </a:t>
            </a:r>
            <a:r>
              <a:rPr lang="en-US" sz="1600" dirty="0" err="1">
                <a:solidFill>
                  <a:srgbClr val="1A1911"/>
                </a:solidFill>
              </a:rPr>
              <a:t>C´edric</a:t>
            </a:r>
            <a:r>
              <a:rPr lang="en-US" sz="1600" dirty="0">
                <a:solidFill>
                  <a:srgbClr val="1A1911"/>
                </a:solidFill>
              </a:rPr>
              <a:t>-Olivier </a:t>
            </a:r>
            <a:r>
              <a:rPr lang="en-US" sz="1600" dirty="0" err="1" smtClean="0">
                <a:solidFill>
                  <a:srgbClr val="1A1911"/>
                </a:solidFill>
              </a:rPr>
              <a:t>Turrinab</a:t>
            </a:r>
            <a:r>
              <a:rPr lang="en-US" sz="1600" i="1" dirty="0" smtClean="0">
                <a:solidFill>
                  <a:srgbClr val="1A1911"/>
                </a:solidFill>
              </a:rPr>
              <a:t>, J. </a:t>
            </a:r>
            <a:r>
              <a:rPr lang="en-US" sz="1600" i="1" dirty="0">
                <a:solidFill>
                  <a:srgbClr val="1A1911"/>
                </a:solidFill>
              </a:rPr>
              <a:t>Mater. Chem. B</a:t>
            </a:r>
            <a:r>
              <a:rPr lang="en-US" sz="1600" dirty="0">
                <a:solidFill>
                  <a:srgbClr val="1A1911"/>
                </a:solidFill>
              </a:rPr>
              <a:t>, </a:t>
            </a:r>
            <a:r>
              <a:rPr lang="en-US" sz="1600" b="1" dirty="0">
                <a:solidFill>
                  <a:srgbClr val="1A1911"/>
                </a:solidFill>
              </a:rPr>
              <a:t>2014</a:t>
            </a:r>
            <a:r>
              <a:rPr lang="en-US" sz="1600" dirty="0">
                <a:solidFill>
                  <a:srgbClr val="1A1911"/>
                </a:solidFill>
              </a:rPr>
              <a:t>, </a:t>
            </a:r>
            <a:r>
              <a:rPr lang="en-US" sz="1600" i="1" dirty="0">
                <a:solidFill>
                  <a:srgbClr val="1A1911"/>
                </a:solidFill>
              </a:rPr>
              <a:t>2</a:t>
            </a:r>
            <a:r>
              <a:rPr lang="en-US" sz="1600" dirty="0">
                <a:solidFill>
                  <a:srgbClr val="1A1911"/>
                </a:solidFill>
              </a:rPr>
              <a:t>, </a:t>
            </a:r>
            <a:r>
              <a:rPr lang="en-US" sz="1600" dirty="0" smtClean="0">
                <a:solidFill>
                  <a:srgbClr val="1A1911"/>
                </a:solidFill>
              </a:rPr>
              <a:t>4055-4066.</a:t>
            </a:r>
          </a:p>
          <a:p>
            <a:r>
              <a:rPr lang="en-US" sz="1600" dirty="0">
                <a:solidFill>
                  <a:srgbClr val="1A1911"/>
                </a:solidFill>
              </a:rPr>
              <a:t>W.-D. Jang et al</a:t>
            </a:r>
            <a:r>
              <a:rPr lang="en-US" sz="1600" dirty="0" smtClean="0">
                <a:solidFill>
                  <a:srgbClr val="1A1911"/>
                </a:solidFill>
              </a:rPr>
              <a:t>., </a:t>
            </a:r>
            <a:r>
              <a:rPr lang="en-US" sz="1600" i="1" dirty="0">
                <a:solidFill>
                  <a:srgbClr val="1A1911"/>
                </a:solidFill>
              </a:rPr>
              <a:t>Progress in Polymer </a:t>
            </a:r>
            <a:r>
              <a:rPr lang="en-US" sz="1600" i="1" dirty="0" smtClean="0">
                <a:solidFill>
                  <a:srgbClr val="1A1911"/>
                </a:solidFill>
              </a:rPr>
              <a:t>Science, </a:t>
            </a:r>
            <a:r>
              <a:rPr lang="en-US" sz="1600" dirty="0" smtClean="0">
                <a:solidFill>
                  <a:srgbClr val="1A1911"/>
                </a:solidFill>
              </a:rPr>
              <a:t>3</a:t>
            </a:r>
            <a:r>
              <a:rPr lang="en-US" sz="1600" i="1" dirty="0" smtClean="0">
                <a:solidFill>
                  <a:srgbClr val="1A1911"/>
                </a:solidFill>
              </a:rPr>
              <a:t>4</a:t>
            </a:r>
            <a:r>
              <a:rPr lang="en-US" sz="1600" dirty="0" smtClean="0">
                <a:solidFill>
                  <a:srgbClr val="1A1911"/>
                </a:solidFill>
              </a:rPr>
              <a:t>, </a:t>
            </a:r>
            <a:r>
              <a:rPr lang="en-US" sz="1600" dirty="0">
                <a:solidFill>
                  <a:srgbClr val="1A1911"/>
                </a:solidFill>
              </a:rPr>
              <a:t>(</a:t>
            </a:r>
            <a:r>
              <a:rPr lang="en-US" sz="1600" b="1" dirty="0">
                <a:solidFill>
                  <a:srgbClr val="1A1911"/>
                </a:solidFill>
              </a:rPr>
              <a:t>2009</a:t>
            </a:r>
            <a:r>
              <a:rPr lang="en-US" sz="1600" dirty="0" smtClean="0">
                <a:solidFill>
                  <a:srgbClr val="1A1911"/>
                </a:solidFill>
              </a:rPr>
              <a:t>), 1-23.</a:t>
            </a:r>
            <a:endParaRPr lang="el-GR" sz="1600" dirty="0" smtClean="0">
              <a:solidFill>
                <a:srgbClr val="1A1911"/>
              </a:solidFill>
              <a:hlinkClick r:id="rId2"/>
            </a:endParaRPr>
          </a:p>
          <a:p>
            <a:r>
              <a:rPr lang="tr-TR" sz="1600" i="1" dirty="0" err="1">
                <a:solidFill>
                  <a:srgbClr val="1A1911"/>
                </a:solidFill>
              </a:rPr>
              <a:t>Macromolecular</a:t>
            </a:r>
            <a:r>
              <a:rPr lang="tr-TR" sz="1600" i="1" dirty="0">
                <a:solidFill>
                  <a:srgbClr val="1A1911"/>
                </a:solidFill>
              </a:rPr>
              <a:t> </a:t>
            </a:r>
            <a:r>
              <a:rPr lang="tr-TR" sz="1600" i="1" dirty="0" err="1">
                <a:solidFill>
                  <a:srgbClr val="1A1911"/>
                </a:solidFill>
              </a:rPr>
              <a:t>Chem</a:t>
            </a:r>
            <a:r>
              <a:rPr lang="tr-TR" sz="1600" i="1" dirty="0">
                <a:solidFill>
                  <a:srgbClr val="1A1911"/>
                </a:solidFill>
              </a:rPr>
              <a:t> </a:t>
            </a:r>
            <a:r>
              <a:rPr lang="tr-TR" sz="1600" i="1" dirty="0" err="1">
                <a:solidFill>
                  <a:srgbClr val="1A1911"/>
                </a:solidFill>
              </a:rPr>
              <a:t>Phys</a:t>
            </a:r>
            <a:r>
              <a:rPr lang="tr-TR" sz="1600" dirty="0">
                <a:solidFill>
                  <a:srgbClr val="1A1911"/>
                </a:solidFill>
              </a:rPr>
              <a:t>, </a:t>
            </a:r>
            <a:r>
              <a:rPr lang="tr-TR" sz="1600" b="1" dirty="0">
                <a:solidFill>
                  <a:srgbClr val="1A1911"/>
                </a:solidFill>
              </a:rPr>
              <a:t>2010</a:t>
            </a:r>
            <a:r>
              <a:rPr lang="tr-TR" sz="1600" dirty="0">
                <a:solidFill>
                  <a:srgbClr val="1A1911"/>
                </a:solidFill>
              </a:rPr>
              <a:t>, </a:t>
            </a:r>
            <a:r>
              <a:rPr lang="tr-TR" sz="1600" i="1" dirty="0">
                <a:solidFill>
                  <a:srgbClr val="1A1911"/>
                </a:solidFill>
              </a:rPr>
              <a:t>211</a:t>
            </a:r>
            <a:r>
              <a:rPr lang="tr-TR" sz="1600" dirty="0">
                <a:solidFill>
                  <a:srgbClr val="1A1911"/>
                </a:solidFill>
              </a:rPr>
              <a:t>, 1417-</a:t>
            </a:r>
            <a:r>
              <a:rPr lang="tr-TR" sz="1600" dirty="0" smtClean="0">
                <a:solidFill>
                  <a:srgbClr val="1A1911"/>
                </a:solidFill>
              </a:rPr>
              <a:t>1425.</a:t>
            </a:r>
          </a:p>
          <a:p>
            <a:endParaRPr lang="en-US" sz="1600" dirty="0"/>
          </a:p>
          <a:p>
            <a:endParaRPr lang="el-GR" sz="1600" dirty="0" smtClean="0"/>
          </a:p>
          <a:p>
            <a:endParaRPr lang="en-US" sz="1600" dirty="0"/>
          </a:p>
          <a:p>
            <a:endParaRPr lang="en-US" sz="1600" dirty="0"/>
          </a:p>
          <a:p>
            <a:endParaRPr lang="el-GR" sz="1600" dirty="0" smtClean="0"/>
          </a:p>
          <a:p>
            <a:endParaRPr lang="en-US" sz="1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8282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1A1911"/>
                </a:solidFill>
              </a:rPr>
              <a:t>References.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03" y="123488"/>
            <a:ext cx="1216728" cy="121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61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7573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1A1911"/>
                </a:solidFill>
              </a:rPr>
              <a:t>References.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l-PL" dirty="0">
                <a:solidFill>
                  <a:srgbClr val="1A1911"/>
                </a:solidFill>
                <a:hlinkClick r:id="rId2"/>
              </a:rPr>
              <a:t>K. Inoue / Prog. Polym. Sci. 25 (2000) 453-</a:t>
            </a:r>
            <a:r>
              <a:rPr lang="pl-PL" dirty="0" smtClean="0">
                <a:solidFill>
                  <a:srgbClr val="1A1911"/>
                </a:solidFill>
                <a:hlinkClick r:id="rId2"/>
              </a:rPr>
              <a:t>571.</a:t>
            </a:r>
            <a:endParaRPr lang="el-GR" dirty="0">
              <a:solidFill>
                <a:srgbClr val="1A1911"/>
              </a:solidFill>
              <a:hlinkClick r:id="rId2"/>
            </a:endParaRPr>
          </a:p>
          <a:p>
            <a:r>
              <a:rPr lang="en-US" dirty="0">
                <a:solidFill>
                  <a:srgbClr val="1A1911"/>
                </a:solidFill>
                <a:hlinkClick r:id="rId2"/>
              </a:rPr>
              <a:t>https://en.wikipedia.org/wiki/Dendrimer</a:t>
            </a:r>
            <a:endParaRPr lang="en-US" dirty="0">
              <a:solidFill>
                <a:srgbClr val="1A1911"/>
              </a:solidFill>
            </a:endParaRPr>
          </a:p>
          <a:p>
            <a:r>
              <a:rPr lang="en-US" dirty="0">
                <a:solidFill>
                  <a:srgbClr val="1A1911"/>
                </a:solidFill>
                <a:hlinkClick r:id="rId3"/>
              </a:rPr>
              <a:t>https://en.wikipedia.org/wiki/Neutron_capture_therapy_of_cancer</a:t>
            </a:r>
            <a:endParaRPr lang="en-US" dirty="0">
              <a:solidFill>
                <a:srgbClr val="1A1911"/>
              </a:solidFill>
            </a:endParaRPr>
          </a:p>
          <a:p>
            <a:r>
              <a:rPr lang="en-US" dirty="0">
                <a:solidFill>
                  <a:srgbClr val="1A1911"/>
                </a:solidFill>
                <a:hlinkClick r:id="rId4"/>
              </a:rPr>
              <a:t>https://en.wikipedia.org/wiki/Poly%28amidoamine%29</a:t>
            </a:r>
            <a:r>
              <a:rPr lang="en-US" dirty="0">
                <a:solidFill>
                  <a:srgbClr val="1A1911"/>
                </a:solidFill>
              </a:rPr>
              <a:t> </a:t>
            </a:r>
            <a:endParaRPr lang="en-US" dirty="0" smtClean="0">
              <a:solidFill>
                <a:srgbClr val="1A1911"/>
              </a:solidFill>
              <a:hlinkClick r:id="rId5"/>
            </a:endParaRPr>
          </a:p>
          <a:p>
            <a:r>
              <a:rPr lang="en-US" dirty="0" smtClean="0">
                <a:solidFill>
                  <a:srgbClr val="1A1911"/>
                </a:solidFill>
                <a:hlinkClick r:id="rId5"/>
              </a:rPr>
              <a:t>http</a:t>
            </a:r>
            <a:r>
              <a:rPr lang="en-US" dirty="0">
                <a:solidFill>
                  <a:srgbClr val="1A1911"/>
                </a:solidFill>
                <a:hlinkClick r:id="rId5"/>
              </a:rPr>
              <a:t>://www.pharmatutor.org/articles/dendrimers-novel-drug-delivery-overview?page=2</a:t>
            </a:r>
            <a:endParaRPr lang="el-GR" dirty="0">
              <a:solidFill>
                <a:srgbClr val="1A1911"/>
              </a:solidFill>
            </a:endParaRPr>
          </a:p>
          <a:p>
            <a:r>
              <a:rPr lang="el-GR" dirty="0">
                <a:solidFill>
                  <a:srgbClr val="1A1911"/>
                </a:solidFill>
              </a:rPr>
              <a:t> </a:t>
            </a:r>
            <a:r>
              <a:rPr lang="en-US" dirty="0">
                <a:solidFill>
                  <a:srgbClr val="1A1911"/>
                </a:solidFill>
                <a:hlinkClick r:id="rId6"/>
              </a:rPr>
              <a:t>http://www.starpharma.com/technology/how_are_dendrimers_made_</a:t>
            </a:r>
            <a:endParaRPr lang="el-GR" dirty="0">
              <a:solidFill>
                <a:srgbClr val="1A1911"/>
              </a:solidFill>
            </a:endParaRPr>
          </a:p>
          <a:p>
            <a:r>
              <a:rPr lang="en-US" dirty="0">
                <a:solidFill>
                  <a:srgbClr val="1A1911"/>
                </a:solidFill>
                <a:hlinkClick r:id="rId7"/>
              </a:rPr>
              <a:t>http://bme240.eng.uci.edu/students/09s/crapier/DENDRIMER%20PG%201.html</a:t>
            </a:r>
            <a:endParaRPr lang="el-GR" dirty="0">
              <a:solidFill>
                <a:srgbClr val="1A1911"/>
              </a:solidFill>
            </a:endParaRPr>
          </a:p>
          <a:p>
            <a:r>
              <a:rPr lang="en-US" dirty="0">
                <a:solidFill>
                  <a:srgbClr val="1A1911"/>
                </a:solidFill>
                <a:hlinkClick r:id="rId8"/>
              </a:rPr>
              <a:t>http://www.chem.osakafu-u.ac.jp/ohka/</a:t>
            </a:r>
            <a:r>
              <a:rPr lang="en-US" dirty="0" smtClean="0">
                <a:solidFill>
                  <a:srgbClr val="1A1911"/>
                </a:solidFill>
                <a:hlinkClick r:id="rId8"/>
              </a:rPr>
              <a:t>kojima_lab/e_kojima_research2</a:t>
            </a:r>
            <a:r>
              <a:rPr lang="en-US" dirty="0">
                <a:solidFill>
                  <a:srgbClr val="1A1911"/>
                </a:solidFill>
                <a:hlinkClick r:id="rId8"/>
              </a:rPr>
              <a:t>.html</a:t>
            </a:r>
            <a:endParaRPr lang="el-GR" dirty="0">
              <a:solidFill>
                <a:srgbClr val="1A1911"/>
              </a:solidFill>
            </a:endParaRPr>
          </a:p>
          <a:p>
            <a:r>
              <a:rPr lang="en-US" dirty="0">
                <a:solidFill>
                  <a:srgbClr val="1A1911"/>
                </a:solidFill>
                <a:hlinkClick r:id="rId9"/>
              </a:rPr>
              <a:t>http://bme240.eng.uci.edu/students/06s/katherjl/</a:t>
            </a:r>
            <a:endParaRPr lang="el-GR" dirty="0">
              <a:solidFill>
                <a:srgbClr val="1A1911"/>
              </a:solidFill>
            </a:endParaRPr>
          </a:p>
          <a:p>
            <a:r>
              <a:rPr lang="en-US" dirty="0">
                <a:solidFill>
                  <a:srgbClr val="1A1911"/>
                </a:solidFill>
                <a:hlinkClick r:id="rId10"/>
              </a:rPr>
              <a:t>http://www.ism.u-bordeaux1.fr/spip.php?article428&amp;lang=fr</a:t>
            </a:r>
            <a:r>
              <a:rPr lang="el-GR" dirty="0">
                <a:solidFill>
                  <a:srgbClr val="1A1911"/>
                </a:solidFill>
              </a:rPr>
              <a:t> </a:t>
            </a:r>
            <a:endParaRPr lang="en-US" dirty="0">
              <a:solidFill>
                <a:srgbClr val="1A1911"/>
              </a:solidFill>
            </a:endParaRPr>
          </a:p>
          <a:p>
            <a:r>
              <a:rPr lang="en-US" dirty="0">
                <a:solidFill>
                  <a:srgbClr val="1A1911"/>
                </a:solidFill>
                <a:hlinkClick r:id="rId11"/>
              </a:rPr>
              <a:t>http://www.usc.es/ciqus/gl/grupos-inv/nanobiomol</a:t>
            </a:r>
            <a:r>
              <a:rPr lang="en-US" dirty="0">
                <a:solidFill>
                  <a:srgbClr val="1A1911"/>
                </a:solidFill>
              </a:rPr>
              <a:t> </a:t>
            </a:r>
          </a:p>
          <a:p>
            <a:r>
              <a:rPr lang="en-US" dirty="0">
                <a:solidFill>
                  <a:srgbClr val="1A1911"/>
                </a:solidFill>
                <a:hlinkClick r:id="rId12"/>
              </a:rPr>
              <a:t>http://www.nano.med.umich.edu/Platforms/Dendrimers-Introduction.html</a:t>
            </a:r>
            <a:r>
              <a:rPr lang="en-US" dirty="0">
                <a:solidFill>
                  <a:srgbClr val="1A1911"/>
                </a:solidFill>
              </a:rPr>
              <a:t> </a:t>
            </a:r>
          </a:p>
          <a:p>
            <a:r>
              <a:rPr lang="en-US" dirty="0" smtClean="0">
                <a:solidFill>
                  <a:srgbClr val="1A1911"/>
                </a:solidFill>
                <a:hlinkClick r:id="rId13"/>
              </a:rPr>
              <a:t>http</a:t>
            </a:r>
            <a:r>
              <a:rPr lang="en-US" dirty="0">
                <a:solidFill>
                  <a:srgbClr val="1A1911"/>
                </a:solidFill>
                <a:hlinkClick r:id="rId13"/>
              </a:rPr>
              <a:t>://www.hindawi.com/journals/jna/2012/740982/fig3/</a:t>
            </a:r>
            <a:r>
              <a:rPr lang="en-US" dirty="0">
                <a:solidFill>
                  <a:srgbClr val="1A1911"/>
                </a:solidFill>
              </a:rPr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4203" y="123488"/>
            <a:ext cx="1216728" cy="121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83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9899"/>
            <a:ext cx="8229600" cy="561457"/>
          </a:xfrm>
        </p:spPr>
        <p:txBody>
          <a:bodyPr>
            <a:normAutofit fontScale="90000"/>
          </a:bodyPr>
          <a:lstStyle/>
          <a:p>
            <a:r>
              <a:rPr lang="el-GR" sz="3200" i="1" dirty="0" smtClean="0">
                <a:solidFill>
                  <a:srgbClr val="1A1911"/>
                </a:solidFill>
              </a:rPr>
              <a:t>Ιστορική αναδρομή.</a:t>
            </a:r>
            <a:endParaRPr lang="en-US" sz="3200" i="1" dirty="0">
              <a:solidFill>
                <a:srgbClr val="1A191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5178"/>
            <a:ext cx="9144000" cy="20736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8300" y="4533777"/>
            <a:ext cx="8276950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algn="just">
              <a:buAutoNum type="arabicPlain" startAt="1978"/>
            </a:pP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Fritz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Vögtle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 &amp;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co workers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συνθέτουν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τα πρώτα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cascade molecules.</a:t>
            </a:r>
          </a:p>
          <a:p>
            <a:pPr lvl="0" algn="just"/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1985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Donald A.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Tomalia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συνθέτει τα πρώτα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dendrimers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(divergent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σύνθεση)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endParaRPr lang="el-GR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0" algn="just"/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         Σύνθεση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PAMAM.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          Η ομάδα του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Newkome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συνθέτει παρόμοια μόρια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arborols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)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el-GR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19</a:t>
            </a:r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</a:rPr>
              <a:t>90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Jean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Fréchet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 1</a:t>
            </a:r>
            <a:r>
              <a:rPr lang="el-GR" sz="2000" baseline="30000" dirty="0" smtClean="0">
                <a:solidFill>
                  <a:schemeClr val="tx2">
                    <a:lumMod val="50000"/>
                  </a:schemeClr>
                </a:solidFill>
              </a:rPr>
              <a:t>η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convergent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σύνθεση.</a:t>
            </a:r>
          </a:p>
          <a:p>
            <a:pPr algn="just"/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</a:rPr>
              <a:t>20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14</a:t>
            </a:r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&gt;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20.000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 δημοσιεύσεις για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dendrimers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  <a:p>
            <a:pPr lvl="0" algn="just"/>
            <a:r>
              <a:rPr lang="en-US" dirty="0" smtClean="0"/>
              <a:t> </a:t>
            </a:r>
            <a:endParaRPr lang="en-US" dirty="0"/>
          </a:p>
          <a:p>
            <a:pPr algn="just"/>
            <a:endParaRPr lang="en-US" dirty="0"/>
          </a:p>
          <a:p>
            <a:pPr lvl="0" algn="just"/>
            <a:endParaRPr lang="en-US" dirty="0" smtClean="0"/>
          </a:p>
          <a:p>
            <a:pPr lvl="0" algn="just"/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795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i="1" dirty="0" smtClean="0">
                <a:solidFill>
                  <a:srgbClr val="1A1911"/>
                </a:solidFill>
              </a:rPr>
              <a:t>Ευχαριστώ πολύ για την προσοχή σας!!</a:t>
            </a:r>
            <a:endParaRPr lang="en-US" sz="3200" i="1" dirty="0">
              <a:solidFill>
                <a:srgbClr val="1A191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4798" b="4798"/>
          <a:stretch>
            <a:fillRect/>
          </a:stretch>
        </p:blipFill>
        <p:spPr>
          <a:xfrm>
            <a:off x="693419" y="1815943"/>
            <a:ext cx="7993381" cy="4396052"/>
          </a:xfrm>
        </p:spPr>
      </p:pic>
    </p:spTree>
    <p:extLst>
      <p:ext uri="{BB962C8B-B14F-4D97-AF65-F5344CB8AC3E}">
        <p14:creationId xmlns:p14="http://schemas.microsoft.com/office/powerpoint/2010/main" val="3696640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190"/>
          </a:xfrm>
        </p:spPr>
        <p:txBody>
          <a:bodyPr>
            <a:normAutofit/>
          </a:bodyPr>
          <a:lstStyle/>
          <a:p>
            <a:r>
              <a:rPr lang="el-GR" sz="3200" i="1" dirty="0" smtClean="0">
                <a:solidFill>
                  <a:srgbClr val="1A1911"/>
                </a:solidFill>
              </a:rPr>
              <a:t>Χαρακτηριστικά</a:t>
            </a:r>
            <a:r>
              <a:rPr lang="en-US" sz="3200" i="1" dirty="0" smtClean="0">
                <a:solidFill>
                  <a:srgbClr val="1A1911"/>
                </a:solidFill>
              </a:rPr>
              <a:t> </a:t>
            </a:r>
            <a:r>
              <a:rPr lang="el-GR" sz="3200" i="1" dirty="0" smtClean="0">
                <a:solidFill>
                  <a:srgbClr val="1A1911"/>
                </a:solidFill>
              </a:rPr>
              <a:t>των </a:t>
            </a:r>
            <a:r>
              <a:rPr lang="en-US" sz="3200" i="1" dirty="0" err="1" smtClean="0">
                <a:solidFill>
                  <a:srgbClr val="1A1911"/>
                </a:solidFill>
              </a:rPr>
              <a:t>dendrimers</a:t>
            </a:r>
            <a:r>
              <a:rPr lang="en-US" sz="3200" i="1" dirty="0" smtClean="0">
                <a:solidFill>
                  <a:srgbClr val="1A1911"/>
                </a:solidFill>
              </a:rPr>
              <a:t>.</a:t>
            </a:r>
            <a:endParaRPr lang="en-US" sz="3200" i="1" dirty="0">
              <a:solidFill>
                <a:srgbClr val="1A191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0163"/>
            <a:ext cx="8380310" cy="5493521"/>
          </a:xfrm>
        </p:spPr>
        <p:txBody>
          <a:bodyPr>
            <a:normAutofit/>
          </a:bodyPr>
          <a:lstStyle/>
          <a:p>
            <a:pPr algn="just"/>
            <a:r>
              <a:rPr lang="en-US" sz="1800" i="1" dirty="0" err="1" smtClean="0">
                <a:solidFill>
                  <a:schemeClr val="bg2">
                    <a:lumMod val="10000"/>
                  </a:schemeClr>
                </a:solidFill>
              </a:rPr>
              <a:t>Dendrimer</a:t>
            </a:r>
            <a:r>
              <a:rPr lang="en-US" sz="1800" i="1" dirty="0" smtClean="0">
                <a:solidFill>
                  <a:schemeClr val="bg2">
                    <a:lumMod val="10000"/>
                  </a:schemeClr>
                </a:solidFill>
              </a:rPr>
              <a:t>:  ‘’</a:t>
            </a:r>
            <a:r>
              <a:rPr lang="en-US" sz="1800" i="1" dirty="0" err="1" smtClean="0">
                <a:solidFill>
                  <a:schemeClr val="bg2">
                    <a:lumMod val="10000"/>
                  </a:schemeClr>
                </a:solidFill>
              </a:rPr>
              <a:t>dendron</a:t>
            </a:r>
            <a:r>
              <a:rPr lang="en-US" sz="1800" i="1" dirty="0" smtClean="0">
                <a:solidFill>
                  <a:schemeClr val="bg2">
                    <a:lumMod val="10000"/>
                  </a:schemeClr>
                </a:solidFill>
              </a:rPr>
              <a:t>’’ + ‘’</a:t>
            </a:r>
            <a:r>
              <a:rPr lang="en-US" sz="1800" i="1" dirty="0" err="1" smtClean="0">
                <a:solidFill>
                  <a:schemeClr val="bg2">
                    <a:lumMod val="10000"/>
                  </a:schemeClr>
                </a:solidFill>
              </a:rPr>
              <a:t>meros</a:t>
            </a:r>
            <a:r>
              <a:rPr lang="en-US" sz="1800" i="1" dirty="0" smtClean="0">
                <a:solidFill>
                  <a:schemeClr val="bg2">
                    <a:lumMod val="10000"/>
                  </a:schemeClr>
                </a:solidFill>
              </a:rPr>
              <a:t>’’,</a:t>
            </a:r>
            <a:r>
              <a:rPr lang="el-GR" sz="1800" i="1" dirty="0" smtClean="0">
                <a:solidFill>
                  <a:schemeClr val="bg2">
                    <a:lumMod val="10000"/>
                  </a:schemeClr>
                </a:solidFill>
              </a:rPr>
              <a:t> άλλες ονομασίες</a:t>
            </a:r>
            <a:r>
              <a:rPr lang="en-US" sz="1800" i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i="1" dirty="0" err="1" smtClean="0">
                <a:solidFill>
                  <a:schemeClr val="bg2">
                    <a:lumMod val="10000"/>
                  </a:schemeClr>
                </a:solidFill>
              </a:rPr>
              <a:t>arborols</a:t>
            </a:r>
            <a:r>
              <a:rPr lang="en-US" sz="1800" i="1" dirty="0" smtClean="0">
                <a:solidFill>
                  <a:schemeClr val="bg2">
                    <a:lumMod val="10000"/>
                  </a:schemeClr>
                </a:solidFill>
              </a:rPr>
              <a:t>, cascade molecules</a:t>
            </a:r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pPr algn="just"/>
            <a:endParaRPr lang="en-US" sz="1800" dirty="0">
              <a:solidFill>
                <a:schemeClr val="bg2">
                  <a:lumMod val="10000"/>
                </a:schemeClr>
              </a:solidFill>
            </a:endParaRPr>
          </a:p>
          <a:p>
            <a:pPr algn="just"/>
            <a:r>
              <a:rPr lang="en-US" sz="1800" i="1" dirty="0" smtClean="0">
                <a:solidFill>
                  <a:schemeClr val="bg2">
                    <a:lumMod val="10000"/>
                  </a:schemeClr>
                </a:solidFill>
              </a:rPr>
              <a:t>‘’They </a:t>
            </a:r>
            <a:r>
              <a:rPr lang="en-US" sz="1800" i="1" dirty="0">
                <a:solidFill>
                  <a:schemeClr val="bg2">
                    <a:lumMod val="10000"/>
                  </a:schemeClr>
                </a:solidFill>
              </a:rPr>
              <a:t>are branched </a:t>
            </a:r>
            <a:r>
              <a:rPr lang="en-US" sz="1800" i="1" dirty="0" smtClean="0">
                <a:solidFill>
                  <a:schemeClr val="bg2">
                    <a:lumMod val="10000"/>
                  </a:schemeClr>
                </a:solidFill>
              </a:rPr>
              <a:t>macromolecules, </a:t>
            </a:r>
            <a:r>
              <a:rPr lang="en-US" sz="1800" i="1" dirty="0">
                <a:solidFill>
                  <a:schemeClr val="bg2">
                    <a:lumMod val="10000"/>
                  </a:schemeClr>
                </a:solidFill>
              </a:rPr>
              <a:t>have a central core unit having a high degree of molecular uniformity, narrow molecular weight, distribution, specific size and shape characteristics, and a highly- functionalized, terminal </a:t>
            </a:r>
            <a:r>
              <a:rPr lang="en-US" sz="1800" i="1" dirty="0" smtClean="0">
                <a:solidFill>
                  <a:schemeClr val="bg2">
                    <a:lumMod val="10000"/>
                  </a:schemeClr>
                </a:solidFill>
              </a:rPr>
              <a:t>surface.’’</a:t>
            </a:r>
            <a:endParaRPr lang="el-GR" sz="1800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 algn="just">
              <a:buNone/>
            </a:pPr>
            <a:endParaRPr lang="en-US" sz="1800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just"/>
            <a:r>
              <a:rPr lang="en-US" sz="1800" i="1" dirty="0" smtClean="0">
                <a:solidFill>
                  <a:schemeClr val="bg2">
                    <a:lumMod val="10000"/>
                  </a:schemeClr>
                </a:solidFill>
              </a:rPr>
              <a:t>3D </a:t>
            </a:r>
            <a:r>
              <a:rPr lang="el-GR" sz="1800" i="1" dirty="0" smtClean="0">
                <a:solidFill>
                  <a:schemeClr val="bg2">
                    <a:lumMod val="10000"/>
                  </a:schemeClr>
                </a:solidFill>
              </a:rPr>
              <a:t>διαμόρφωση</a:t>
            </a:r>
            <a:r>
              <a:rPr lang="en-US" sz="1800" i="1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pPr marL="0" indent="0" algn="just">
              <a:buNone/>
            </a:pPr>
            <a:endParaRPr lang="en-US" sz="1600" i="1" dirty="0">
              <a:solidFill>
                <a:srgbClr val="1A191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891" y="3422383"/>
            <a:ext cx="3847629" cy="29284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5464" y="6394353"/>
            <a:ext cx="200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1D24"/>
                </a:solidFill>
              </a:rPr>
              <a:t>PAMAM </a:t>
            </a:r>
            <a:r>
              <a:rPr lang="en-US" dirty="0" err="1" smtClean="0">
                <a:solidFill>
                  <a:srgbClr val="1F1D24"/>
                </a:solidFill>
              </a:rPr>
              <a:t>dendrimer</a:t>
            </a:r>
            <a:endParaRPr lang="en-US" dirty="0">
              <a:solidFill>
                <a:srgbClr val="1F1D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245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3831"/>
          </a:xfrm>
        </p:spPr>
        <p:txBody>
          <a:bodyPr>
            <a:normAutofit/>
          </a:bodyPr>
          <a:lstStyle/>
          <a:p>
            <a:r>
              <a:rPr lang="el-GR" sz="3200" i="1" dirty="0" smtClean="0">
                <a:solidFill>
                  <a:srgbClr val="1A1911"/>
                </a:solidFill>
              </a:rPr>
              <a:t>Δομή</a:t>
            </a:r>
            <a:r>
              <a:rPr lang="en-US" sz="3200" i="1" dirty="0" smtClean="0">
                <a:solidFill>
                  <a:srgbClr val="1A1911"/>
                </a:solidFill>
              </a:rPr>
              <a:t> </a:t>
            </a:r>
            <a:r>
              <a:rPr lang="el-GR" sz="3200" i="1" dirty="0" smtClean="0">
                <a:solidFill>
                  <a:srgbClr val="1A1911"/>
                </a:solidFill>
              </a:rPr>
              <a:t>ενός </a:t>
            </a:r>
            <a:r>
              <a:rPr lang="en-US" sz="3200" i="1" dirty="0" err="1" smtClean="0">
                <a:solidFill>
                  <a:srgbClr val="1A1911"/>
                </a:solidFill>
              </a:rPr>
              <a:t>dendrimer</a:t>
            </a:r>
            <a:r>
              <a:rPr lang="en-US" sz="3200" i="1" dirty="0" smtClean="0">
                <a:solidFill>
                  <a:srgbClr val="1A1911"/>
                </a:solidFill>
              </a:rPr>
              <a:t>.</a:t>
            </a:r>
            <a:endParaRPr lang="en-US" sz="3200" i="1" dirty="0">
              <a:solidFill>
                <a:srgbClr val="1A191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7806"/>
            <a:ext cx="8229600" cy="18523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2000" dirty="0" smtClean="0">
                <a:solidFill>
                  <a:srgbClr val="1A1911"/>
                </a:solidFill>
              </a:rPr>
              <a:t>Υπάρχουν </a:t>
            </a:r>
            <a:r>
              <a:rPr lang="en-US" sz="2000" dirty="0" smtClean="0">
                <a:solidFill>
                  <a:srgbClr val="1A1911"/>
                </a:solidFill>
              </a:rPr>
              <a:t>4 </a:t>
            </a:r>
            <a:r>
              <a:rPr lang="el-GR" sz="2000" dirty="0" smtClean="0">
                <a:solidFill>
                  <a:srgbClr val="1A1911"/>
                </a:solidFill>
              </a:rPr>
              <a:t>κύρια συστατικά που απαρτίζουν το </a:t>
            </a:r>
            <a:r>
              <a:rPr lang="en-US" sz="2000" dirty="0" err="1" smtClean="0">
                <a:solidFill>
                  <a:srgbClr val="1A1911"/>
                </a:solidFill>
              </a:rPr>
              <a:t>dendrimer</a:t>
            </a:r>
            <a:r>
              <a:rPr lang="en-US" sz="2000" dirty="0" smtClean="0">
                <a:solidFill>
                  <a:srgbClr val="1A1911"/>
                </a:solidFill>
              </a:rPr>
              <a:t>:</a:t>
            </a:r>
            <a:endParaRPr lang="el-GR" sz="2000" dirty="0" smtClean="0">
              <a:solidFill>
                <a:srgbClr val="1A191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1A1911"/>
                </a:solidFill>
              </a:rPr>
              <a:t>-Core,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1A1911"/>
                </a:solidFill>
              </a:rPr>
              <a:t>-Inner shell,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1A1911"/>
                </a:solidFill>
              </a:rPr>
              <a:t>-Outer shell,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1A1911"/>
                </a:solidFill>
              </a:rPr>
              <a:t>-Surface groups.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549" y="2116938"/>
            <a:ext cx="5060287" cy="436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2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6933"/>
          </a:xfrm>
        </p:spPr>
        <p:txBody>
          <a:bodyPr>
            <a:normAutofit/>
          </a:bodyPr>
          <a:lstStyle/>
          <a:p>
            <a:r>
              <a:rPr lang="el-GR" sz="3200" i="1" dirty="0" smtClean="0">
                <a:solidFill>
                  <a:srgbClr val="1A1911"/>
                </a:solidFill>
              </a:rPr>
              <a:t>Ταξινόμηση</a:t>
            </a:r>
            <a:r>
              <a:rPr lang="el-GR" sz="3200" i="1" dirty="0">
                <a:solidFill>
                  <a:srgbClr val="1A1911"/>
                </a:solidFill>
              </a:rPr>
              <a:t> </a:t>
            </a:r>
            <a:r>
              <a:rPr lang="el-GR" sz="3200" i="1" dirty="0" smtClean="0">
                <a:solidFill>
                  <a:srgbClr val="1A1911"/>
                </a:solidFill>
              </a:rPr>
              <a:t>των </a:t>
            </a:r>
            <a:r>
              <a:rPr lang="en-US" sz="3200" i="1" dirty="0" err="1">
                <a:solidFill>
                  <a:srgbClr val="1A1911"/>
                </a:solidFill>
              </a:rPr>
              <a:t>dendrimers</a:t>
            </a:r>
            <a:r>
              <a:rPr lang="el-GR" sz="3200" i="1" dirty="0">
                <a:solidFill>
                  <a:srgbClr val="1A1911"/>
                </a:solidFill>
              </a:rPr>
              <a:t>.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AutoNum type="romanLcPeriod"/>
            </a:pPr>
            <a:r>
              <a:rPr lang="el-GR" sz="2000" dirty="0" smtClean="0">
                <a:solidFill>
                  <a:srgbClr val="1A1911"/>
                </a:solidFill>
              </a:rPr>
              <a:t>Με βάση </a:t>
            </a:r>
            <a:r>
              <a:rPr lang="el-GR" sz="2000" dirty="0">
                <a:solidFill>
                  <a:srgbClr val="1A1911"/>
                </a:solidFill>
              </a:rPr>
              <a:t>το </a:t>
            </a:r>
            <a:r>
              <a:rPr lang="el-GR" sz="2000" dirty="0" smtClean="0">
                <a:solidFill>
                  <a:srgbClr val="1A1911"/>
                </a:solidFill>
              </a:rPr>
              <a:t>μοριακό βάρος:</a:t>
            </a:r>
            <a:endParaRPr lang="en-US" sz="2000" dirty="0" smtClean="0">
              <a:solidFill>
                <a:srgbClr val="1A1911"/>
              </a:solidFill>
            </a:endParaRPr>
          </a:p>
          <a:p>
            <a:pPr marL="0" indent="0">
              <a:buNone/>
            </a:pPr>
            <a:endParaRPr lang="el-GR" sz="2000" dirty="0">
              <a:solidFill>
                <a:srgbClr val="1A1911"/>
              </a:solidFill>
            </a:endParaRPr>
          </a:p>
          <a:p>
            <a:pPr>
              <a:buNone/>
            </a:pPr>
            <a:r>
              <a:rPr lang="el-GR" sz="2000" dirty="0">
                <a:solidFill>
                  <a:srgbClr val="1A1911"/>
                </a:solidFill>
              </a:rPr>
              <a:t>  α. μικρό μοριακό βάρος </a:t>
            </a:r>
            <a:r>
              <a:rPr lang="en-US" sz="2000" dirty="0" smtClean="0">
                <a:solidFill>
                  <a:srgbClr val="1A1911"/>
                </a:solidFill>
              </a:rPr>
              <a:t>:</a:t>
            </a:r>
          </a:p>
          <a:p>
            <a:pPr>
              <a:buNone/>
            </a:pPr>
            <a:endParaRPr lang="en-US" sz="2000" dirty="0" smtClean="0">
              <a:solidFill>
                <a:srgbClr val="1A1911"/>
              </a:solidFill>
            </a:endParaRPr>
          </a:p>
          <a:p>
            <a:pPr>
              <a:buNone/>
            </a:pPr>
            <a:r>
              <a:rPr lang="en-US" sz="2000" dirty="0">
                <a:solidFill>
                  <a:srgbClr val="1A1911"/>
                </a:solidFill>
              </a:rPr>
              <a:t> </a:t>
            </a:r>
            <a:r>
              <a:rPr lang="en-US" sz="2000" dirty="0" smtClean="0">
                <a:solidFill>
                  <a:srgbClr val="1A1911"/>
                </a:solidFill>
              </a:rPr>
              <a:t>                                              </a:t>
            </a:r>
            <a:r>
              <a:rPr lang="en-US" sz="2000" dirty="0" err="1" smtClean="0">
                <a:solidFill>
                  <a:srgbClr val="1A1911"/>
                </a:solidFill>
              </a:rPr>
              <a:t>dendrimers</a:t>
            </a:r>
            <a:r>
              <a:rPr lang="en-US" sz="2000" dirty="0" smtClean="0">
                <a:solidFill>
                  <a:srgbClr val="1A1911"/>
                </a:solidFill>
              </a:rPr>
              <a:t> &amp; </a:t>
            </a:r>
            <a:r>
              <a:rPr lang="en-US" sz="2000" dirty="0" err="1" smtClean="0">
                <a:solidFill>
                  <a:srgbClr val="1A1911"/>
                </a:solidFill>
              </a:rPr>
              <a:t>dendrons</a:t>
            </a:r>
            <a:endParaRPr lang="en-US" sz="2000" dirty="0" smtClean="0">
              <a:solidFill>
                <a:srgbClr val="1A1911"/>
              </a:solidFill>
            </a:endParaRPr>
          </a:p>
          <a:p>
            <a:pPr>
              <a:buNone/>
            </a:pPr>
            <a:endParaRPr lang="en-US" sz="2000" dirty="0">
              <a:solidFill>
                <a:srgbClr val="1A1911"/>
              </a:solidFill>
            </a:endParaRPr>
          </a:p>
          <a:p>
            <a:pPr>
              <a:buNone/>
            </a:pPr>
            <a:r>
              <a:rPr lang="en-US" sz="2000" dirty="0">
                <a:solidFill>
                  <a:srgbClr val="1A1911"/>
                </a:solidFill>
              </a:rPr>
              <a:t> </a:t>
            </a:r>
            <a:r>
              <a:rPr lang="el-GR" sz="2000" dirty="0">
                <a:solidFill>
                  <a:srgbClr val="1A1911"/>
                </a:solidFill>
              </a:rPr>
              <a:t>β. μεγάλο μοριακό βάρος </a:t>
            </a:r>
            <a:r>
              <a:rPr lang="en-US" sz="2000" dirty="0">
                <a:solidFill>
                  <a:srgbClr val="1A1911"/>
                </a:solidFill>
              </a:rPr>
              <a:t>: </a:t>
            </a:r>
            <a:endParaRPr lang="en-US" sz="2000" dirty="0" smtClean="0">
              <a:solidFill>
                <a:srgbClr val="1A1911"/>
              </a:solidFill>
            </a:endParaRPr>
          </a:p>
          <a:p>
            <a:pPr>
              <a:buNone/>
            </a:pPr>
            <a:r>
              <a:rPr lang="en-US" sz="2000" dirty="0">
                <a:solidFill>
                  <a:srgbClr val="1A1911"/>
                </a:solidFill>
              </a:rPr>
              <a:t> </a:t>
            </a:r>
            <a:r>
              <a:rPr lang="en-US" sz="2000" dirty="0" smtClean="0">
                <a:solidFill>
                  <a:srgbClr val="1A1911"/>
                </a:solidFill>
              </a:rPr>
              <a:t>                                               </a:t>
            </a:r>
            <a:r>
              <a:rPr lang="en-US" sz="2000" dirty="0" err="1" smtClean="0">
                <a:solidFill>
                  <a:srgbClr val="1A1911"/>
                </a:solidFill>
              </a:rPr>
              <a:t>dendronized</a:t>
            </a:r>
            <a:r>
              <a:rPr lang="en-US" sz="2000" dirty="0" smtClean="0">
                <a:solidFill>
                  <a:srgbClr val="1A1911"/>
                </a:solidFill>
              </a:rPr>
              <a:t> polymers,</a:t>
            </a:r>
          </a:p>
          <a:p>
            <a:pPr>
              <a:buNone/>
            </a:pPr>
            <a:endParaRPr lang="en-US" sz="2000" dirty="0">
              <a:solidFill>
                <a:srgbClr val="1A1911"/>
              </a:solidFill>
            </a:endParaRPr>
          </a:p>
          <a:p>
            <a:pPr>
              <a:buNone/>
            </a:pPr>
            <a:r>
              <a:rPr lang="el-GR" sz="2000" dirty="0">
                <a:solidFill>
                  <a:srgbClr val="1A1911"/>
                </a:solidFill>
              </a:rPr>
              <a:t>             </a:t>
            </a:r>
            <a:r>
              <a:rPr lang="en-US" sz="2000" dirty="0" smtClean="0">
                <a:solidFill>
                  <a:srgbClr val="1A1911"/>
                </a:solidFill>
              </a:rPr>
              <a:t>                      </a:t>
            </a:r>
            <a:r>
              <a:rPr lang="el-GR" sz="2000" dirty="0" smtClean="0">
                <a:solidFill>
                  <a:srgbClr val="1A1911"/>
                </a:solidFill>
              </a:rPr>
              <a:t>  </a:t>
            </a:r>
            <a:r>
              <a:rPr lang="el-GR" sz="2000" dirty="0" err="1">
                <a:solidFill>
                  <a:srgbClr val="1A1911"/>
                </a:solidFill>
              </a:rPr>
              <a:t>υπερδιακλαδισμένες</a:t>
            </a:r>
            <a:r>
              <a:rPr lang="el-GR" sz="2000" dirty="0">
                <a:solidFill>
                  <a:srgbClr val="1A1911"/>
                </a:solidFill>
              </a:rPr>
              <a:t> </a:t>
            </a:r>
            <a:r>
              <a:rPr lang="el-GR" sz="2000" dirty="0" err="1">
                <a:solidFill>
                  <a:srgbClr val="1A1911"/>
                </a:solidFill>
              </a:rPr>
              <a:t>πολυμερικές</a:t>
            </a:r>
            <a:r>
              <a:rPr lang="el-GR" sz="2000" dirty="0">
                <a:solidFill>
                  <a:srgbClr val="1A1911"/>
                </a:solidFill>
              </a:rPr>
              <a:t> </a:t>
            </a:r>
            <a:r>
              <a:rPr lang="el-GR" sz="2000" dirty="0" smtClean="0">
                <a:solidFill>
                  <a:srgbClr val="1A1911"/>
                </a:solidFill>
              </a:rPr>
              <a:t>βούρτσες</a:t>
            </a:r>
            <a:r>
              <a:rPr lang="en-US" sz="2000" dirty="0" smtClean="0">
                <a:solidFill>
                  <a:srgbClr val="1A1911"/>
                </a:solidFill>
              </a:rPr>
              <a:t>.</a:t>
            </a:r>
          </a:p>
          <a:p>
            <a:pPr>
              <a:buNone/>
            </a:pPr>
            <a:endParaRPr lang="el-GR" sz="2000" dirty="0">
              <a:solidFill>
                <a:srgbClr val="1A1911"/>
              </a:solidFill>
            </a:endParaRPr>
          </a:p>
          <a:p>
            <a:pPr>
              <a:buNone/>
            </a:pPr>
            <a:endParaRPr lang="el-GR" sz="2000" dirty="0">
              <a:solidFill>
                <a:srgbClr val="1A1911"/>
              </a:solidFill>
            </a:endParaRPr>
          </a:p>
          <a:p>
            <a:pPr marL="0" indent="0" algn="just">
              <a:buNone/>
            </a:pPr>
            <a:r>
              <a:rPr lang="en-US" sz="2000" dirty="0" smtClean="0">
                <a:solidFill>
                  <a:srgbClr val="1A1911"/>
                </a:solidFill>
              </a:rPr>
              <a:t>ii. </a:t>
            </a:r>
            <a:r>
              <a:rPr lang="el-GR" sz="2000" dirty="0" smtClean="0">
                <a:solidFill>
                  <a:srgbClr val="1A1911"/>
                </a:solidFill>
              </a:rPr>
              <a:t>Χαρακτηρίζονται </a:t>
            </a:r>
            <a:r>
              <a:rPr lang="el-GR" sz="2000" dirty="0">
                <a:solidFill>
                  <a:srgbClr val="1A1911"/>
                </a:solidFill>
              </a:rPr>
              <a:t>με βάση τον αριθμό των επαναλαμβανόμενων κύκλων σύνθεσης </a:t>
            </a:r>
            <a:r>
              <a:rPr lang="en-US" sz="2000" dirty="0" smtClean="0">
                <a:solidFill>
                  <a:srgbClr val="1A1911"/>
                </a:solidFill>
              </a:rPr>
              <a:t>(generation) </a:t>
            </a:r>
            <a:r>
              <a:rPr lang="el-GR" sz="2000" dirty="0" smtClean="0">
                <a:solidFill>
                  <a:srgbClr val="1A1911"/>
                </a:solidFill>
              </a:rPr>
              <a:t>τους ως</a:t>
            </a:r>
            <a:r>
              <a:rPr lang="en-US" sz="2000" dirty="0" smtClean="0">
                <a:solidFill>
                  <a:srgbClr val="1A1911"/>
                </a:solidFill>
              </a:rPr>
              <a:t>: </a:t>
            </a:r>
            <a:r>
              <a:rPr lang="el-GR" sz="2000" dirty="0" smtClean="0">
                <a:solidFill>
                  <a:srgbClr val="1A1911"/>
                </a:solidFill>
              </a:rPr>
              <a:t> </a:t>
            </a:r>
            <a:r>
              <a:rPr lang="en-US" sz="2000" dirty="0" err="1" smtClean="0">
                <a:solidFill>
                  <a:srgbClr val="1A1911"/>
                </a:solidFill>
              </a:rPr>
              <a:t>G</a:t>
            </a:r>
            <a:r>
              <a:rPr lang="en-US" sz="2000" dirty="0" err="1">
                <a:solidFill>
                  <a:srgbClr val="1A1911"/>
                </a:solidFill>
              </a:rPr>
              <a:t>i</a:t>
            </a:r>
            <a:r>
              <a:rPr lang="en-US" sz="2000" dirty="0" smtClean="0">
                <a:solidFill>
                  <a:srgbClr val="1A1911"/>
                </a:solidFill>
              </a:rPr>
              <a:t> </a:t>
            </a:r>
            <a:r>
              <a:rPr lang="en-US" sz="2000" dirty="0">
                <a:solidFill>
                  <a:srgbClr val="1A1911"/>
                </a:solidFill>
              </a:rPr>
              <a:t>, </a:t>
            </a:r>
            <a:r>
              <a:rPr lang="el-GR" sz="2000" dirty="0">
                <a:solidFill>
                  <a:srgbClr val="1A1911"/>
                </a:solidFill>
              </a:rPr>
              <a:t>όπου </a:t>
            </a:r>
            <a:r>
              <a:rPr lang="en-US" sz="2000" dirty="0">
                <a:solidFill>
                  <a:srgbClr val="1A1911"/>
                </a:solidFill>
              </a:rPr>
              <a:t>i</a:t>
            </a:r>
            <a:r>
              <a:rPr lang="el-GR" sz="2000" dirty="0" smtClean="0">
                <a:solidFill>
                  <a:srgbClr val="1A1911"/>
                </a:solidFill>
              </a:rPr>
              <a:t> </a:t>
            </a:r>
            <a:r>
              <a:rPr lang="el-GR" sz="2000" dirty="0">
                <a:solidFill>
                  <a:srgbClr val="1A1911"/>
                </a:solidFill>
              </a:rPr>
              <a:t>= </a:t>
            </a:r>
            <a:r>
              <a:rPr lang="el-GR" sz="2000" dirty="0" smtClean="0">
                <a:solidFill>
                  <a:srgbClr val="1A1911"/>
                </a:solidFill>
              </a:rPr>
              <a:t>0,</a:t>
            </a:r>
            <a:r>
              <a:rPr lang="en-US" sz="2000" dirty="0" smtClean="0">
                <a:solidFill>
                  <a:srgbClr val="1A1911"/>
                </a:solidFill>
              </a:rPr>
              <a:t>1,…</a:t>
            </a:r>
            <a:r>
              <a:rPr lang="el-GR" sz="2000" dirty="0" smtClean="0">
                <a:solidFill>
                  <a:srgbClr val="1A1911"/>
                </a:solidFill>
              </a:rPr>
              <a:t>έως μερικές χιλιάδες.</a:t>
            </a:r>
          </a:p>
          <a:p>
            <a:pPr marL="0" indent="0" algn="just">
              <a:buNone/>
            </a:pPr>
            <a:endParaRPr lang="en-US" sz="2000" dirty="0" smtClean="0">
              <a:solidFill>
                <a:srgbClr val="1A1911"/>
              </a:solidFill>
            </a:endParaRPr>
          </a:p>
          <a:p>
            <a:pPr marL="0" indent="0" algn="just">
              <a:buNone/>
            </a:pPr>
            <a:r>
              <a:rPr lang="el-GR" sz="2000" dirty="0" smtClean="0">
                <a:solidFill>
                  <a:srgbClr val="1A1911"/>
                </a:solidFill>
              </a:rPr>
              <a:t>Καθορίζεται από το </a:t>
            </a:r>
            <a:r>
              <a:rPr lang="en-US" sz="2000" dirty="0" smtClean="0">
                <a:solidFill>
                  <a:srgbClr val="1A1911"/>
                </a:solidFill>
              </a:rPr>
              <a:t>‘’</a:t>
            </a:r>
            <a:r>
              <a:rPr lang="en-US" sz="2000" dirty="0" err="1" smtClean="0">
                <a:solidFill>
                  <a:srgbClr val="1A1911"/>
                </a:solidFill>
              </a:rPr>
              <a:t>starbust</a:t>
            </a:r>
            <a:r>
              <a:rPr lang="en-US" sz="2000" dirty="0" smtClean="0">
                <a:solidFill>
                  <a:srgbClr val="1A1911"/>
                </a:solidFill>
              </a:rPr>
              <a:t> effect’’.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281" y="3209130"/>
            <a:ext cx="4363631" cy="22806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281" y="4298116"/>
            <a:ext cx="4648200" cy="1739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25" y="381754"/>
            <a:ext cx="8916375" cy="611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71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32" y="208365"/>
            <a:ext cx="3314290" cy="647322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054364" y="3244334"/>
            <a:ext cx="2944493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1F1D24"/>
                </a:solidFill>
              </a:rPr>
              <a:t>G1"</a:t>
            </a:r>
            <a:r>
              <a:rPr lang="en-US" dirty="0">
                <a:solidFill>
                  <a:srgbClr val="1F1D24"/>
                </a:solidFill>
              </a:rPr>
              <a:t>cyanostar" </a:t>
            </a:r>
            <a:r>
              <a:rPr lang="en-US" dirty="0" err="1">
                <a:solidFill>
                  <a:srgbClr val="1F1D24"/>
                </a:solidFill>
              </a:rPr>
              <a:t>dendrimer</a:t>
            </a:r>
            <a:r>
              <a:rPr lang="en-US" dirty="0">
                <a:solidFill>
                  <a:srgbClr val="1F1D24"/>
                </a:solidFill>
              </a:rPr>
              <a:t> </a:t>
            </a:r>
            <a:endParaRPr lang="en-US" dirty="0" smtClean="0">
              <a:solidFill>
                <a:srgbClr val="1F1D24"/>
              </a:solidFill>
            </a:endParaRPr>
          </a:p>
          <a:p>
            <a:r>
              <a:rPr lang="en-US" dirty="0" smtClean="0">
                <a:solidFill>
                  <a:srgbClr val="1F1D24"/>
                </a:solidFill>
              </a:rPr>
              <a:t>and </a:t>
            </a:r>
            <a:r>
              <a:rPr lang="en-US" dirty="0">
                <a:solidFill>
                  <a:srgbClr val="1F1D24"/>
                </a:solidFill>
              </a:rPr>
              <a:t>its STM </a:t>
            </a:r>
            <a:r>
              <a:rPr lang="en-US" dirty="0" smtClean="0">
                <a:solidFill>
                  <a:srgbClr val="1F1D24"/>
                </a:solidFill>
              </a:rPr>
              <a:t>image.</a:t>
            </a:r>
            <a:endParaRPr lang="en-US" dirty="0">
              <a:solidFill>
                <a:srgbClr val="1F1D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314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ormal">
      <a:dk1>
        <a:srgbClr val="534239"/>
      </a:dk1>
      <a:lt1>
        <a:srgbClr val="FFFFFF"/>
      </a:lt1>
      <a:dk2>
        <a:srgbClr val="3D3A48"/>
      </a:dk2>
      <a:lt2>
        <a:srgbClr val="E1DFD1"/>
      </a:lt2>
      <a:accent1>
        <a:srgbClr val="907F76"/>
      </a:accent1>
      <a:accent2>
        <a:srgbClr val="A46645"/>
      </a:accent2>
      <a:accent3>
        <a:srgbClr val="CD9C47"/>
      </a:accent3>
      <a:accent4>
        <a:srgbClr val="9A92CD"/>
      </a:accent4>
      <a:accent5>
        <a:srgbClr val="7D639B"/>
      </a:accent5>
      <a:accent6>
        <a:srgbClr val="733678"/>
      </a:accent6>
      <a:hlink>
        <a:srgbClr val="A84914"/>
      </a:hlink>
      <a:folHlink>
        <a:srgbClr val="B256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4737</TotalTime>
  <Words>2359</Words>
  <Application>Microsoft Macintosh PowerPoint</Application>
  <PresentationFormat>On-screen Show (4:3)</PresentationFormat>
  <Paragraphs>306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Dendrimers: Δομή, ιδιότητες και εφαρμογές.</vt:lpstr>
      <vt:lpstr>Δομή παρουσίασης.</vt:lpstr>
      <vt:lpstr>Aπό τη φύση ...στο εργαστήριο. </vt:lpstr>
      <vt:lpstr>Dendrimers…πρώτη ματιά.</vt:lpstr>
      <vt:lpstr>Ιστορική αναδρομή.</vt:lpstr>
      <vt:lpstr>Χαρακτηριστικά των dendrimers.</vt:lpstr>
      <vt:lpstr>Δομή ενός dendrimer.</vt:lpstr>
      <vt:lpstr>Ταξινόμηση των dendrimers.</vt:lpstr>
      <vt:lpstr>PowerPoint Presentation</vt:lpstr>
      <vt:lpstr>Τρόποι σύνθεσης.</vt:lpstr>
      <vt:lpstr>Divergent σύνθεση.</vt:lpstr>
      <vt:lpstr>PowerPoint Presentation</vt:lpstr>
      <vt:lpstr>PowerPoint Presentation</vt:lpstr>
      <vt:lpstr>Χαρακτηρισμός.</vt:lpstr>
      <vt:lpstr>Ιδιότητες.</vt:lpstr>
      <vt:lpstr>Διαμορφώσεις των dendrimers.</vt:lpstr>
      <vt:lpstr>PowerPoint Presentation</vt:lpstr>
      <vt:lpstr>PAMAMs (Poly amidoamines).</vt:lpstr>
      <vt:lpstr>Divergent σύνθεση PAMAM.</vt:lpstr>
      <vt:lpstr>PPI (Poly propylene imine).</vt:lpstr>
      <vt:lpstr>PAMAMOS  (poly (amidoamine-organosilicon).</vt:lpstr>
      <vt:lpstr>Peptide dendrimers.</vt:lpstr>
      <vt:lpstr>Chiral dendrimers.</vt:lpstr>
      <vt:lpstr>PowerPoint Presentation</vt:lpstr>
      <vt:lpstr>Εφαρμογές.</vt:lpstr>
      <vt:lpstr>Εφαρμογές.</vt:lpstr>
      <vt:lpstr>Φαρμακευτικές εφαρμογές.</vt:lpstr>
      <vt:lpstr>Γιατί drug-dendrimer conjugates?</vt:lpstr>
      <vt:lpstr>PowerPoint Presentation</vt:lpstr>
      <vt:lpstr>Παράγοντες που λαμβάνονται υπόψη.</vt:lpstr>
      <vt:lpstr>Αλληλεπιδράσεις drug-dendrimer.</vt:lpstr>
      <vt:lpstr>Targeting cells.</vt:lpstr>
      <vt:lpstr>Drug release.</vt:lpstr>
      <vt:lpstr>Το πρόβλημα της τοξικότητας.</vt:lpstr>
      <vt:lpstr>Τροποποίηση τελικών ομάδων.</vt:lpstr>
      <vt:lpstr>PowerPoint Presentation</vt:lpstr>
      <vt:lpstr>Anticancer drugs.</vt:lpstr>
      <vt:lpstr>BNCT (Boron Neutron Capture Therapy).</vt:lpstr>
      <vt:lpstr>Antivirus drugs.</vt:lpstr>
      <vt:lpstr>Antibacterial drugs.</vt:lpstr>
      <vt:lpstr>Gene delivery (γονιδιακή θεραπεία).</vt:lpstr>
      <vt:lpstr>Gene delivery.</vt:lpstr>
      <vt:lpstr>Sensors.</vt:lpstr>
      <vt:lpstr>Light harvesting-antennae.</vt:lpstr>
      <vt:lpstr>PowerPoint Presentation</vt:lpstr>
      <vt:lpstr>PowerPoint Presentation</vt:lpstr>
      <vt:lpstr>Σύνοψη.</vt:lpstr>
      <vt:lpstr>References.</vt:lpstr>
      <vt:lpstr>References.</vt:lpstr>
      <vt:lpstr>Ευχαριστώ πολύ για την προσοχή σας!!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</dc:title>
  <dc:creator>Helen Glimenaki</dc:creator>
  <cp:lastModifiedBy>Helen Glimenaki</cp:lastModifiedBy>
  <cp:revision>237</cp:revision>
  <dcterms:created xsi:type="dcterms:W3CDTF">2016-05-07T20:39:08Z</dcterms:created>
  <dcterms:modified xsi:type="dcterms:W3CDTF">2016-05-17T08:18:39Z</dcterms:modified>
</cp:coreProperties>
</file>